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268" r:id="rId2"/>
    <p:sldId id="269" r:id="rId3"/>
  </p:sldIdLst>
  <p:sldSz cx="6858000" cy="9144000" type="letter"/>
  <p:notesSz cx="6950075" cy="92360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9732"/>
    <a:srgbClr val="0073AE"/>
    <a:srgbClr val="004963"/>
    <a:srgbClr val="FFCF0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181" autoAdjust="0"/>
    <p:restoredTop sz="94660"/>
  </p:normalViewPr>
  <p:slideViewPr>
    <p:cSldViewPr snapToGrid="0">
      <p:cViewPr varScale="1">
        <p:scale>
          <a:sx n="83" d="100"/>
          <a:sy n="83" d="100"/>
        </p:scale>
        <p:origin x="319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937000" y="0"/>
            <a:ext cx="3011488" cy="463550"/>
          </a:xfrm>
          <a:prstGeom prst="rect">
            <a:avLst/>
          </a:prstGeom>
        </p:spPr>
        <p:txBody>
          <a:bodyPr vert="horz" lIns="91440" tIns="45720" rIns="91440" bIns="45720" rtlCol="0"/>
          <a:lstStyle>
            <a:lvl1pPr algn="r">
              <a:defRPr sz="1200"/>
            </a:lvl1pPr>
          </a:lstStyle>
          <a:p>
            <a:fld id="{5D29B696-681A-43D2-8482-1A74A9E96493}" type="datetimeFigureOut">
              <a:rPr lang="en-CA" smtClean="0"/>
              <a:t>2023-09-12</a:t>
            </a:fld>
            <a:endParaRPr lang="en-CA"/>
          </a:p>
        </p:txBody>
      </p:sp>
      <p:sp>
        <p:nvSpPr>
          <p:cNvPr id="4" name="Slide Image Placeholder 3"/>
          <p:cNvSpPr>
            <a:spLocks noGrp="1" noRot="1" noChangeAspect="1"/>
          </p:cNvSpPr>
          <p:nvPr>
            <p:ph type="sldImg" idx="2"/>
          </p:nvPr>
        </p:nvSpPr>
        <p:spPr>
          <a:xfrm>
            <a:off x="2305050" y="1154113"/>
            <a:ext cx="2339975" cy="311785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95325" y="4445000"/>
            <a:ext cx="5559425" cy="363696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772525"/>
            <a:ext cx="3011488" cy="46355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937000" y="8772525"/>
            <a:ext cx="3011488" cy="463550"/>
          </a:xfrm>
          <a:prstGeom prst="rect">
            <a:avLst/>
          </a:prstGeom>
        </p:spPr>
        <p:txBody>
          <a:bodyPr vert="horz" lIns="91440" tIns="45720" rIns="91440" bIns="45720" rtlCol="0" anchor="b"/>
          <a:lstStyle>
            <a:lvl1pPr algn="r">
              <a:defRPr sz="1200"/>
            </a:lvl1pPr>
          </a:lstStyle>
          <a:p>
            <a:fld id="{F6DFC7EA-C578-4FA4-ABF1-1114F2FDF329}" type="slidenum">
              <a:rPr lang="en-CA" smtClean="0"/>
              <a:t>‹#›</a:t>
            </a:fld>
            <a:endParaRPr lang="en-CA"/>
          </a:p>
        </p:txBody>
      </p:sp>
    </p:spTree>
    <p:extLst>
      <p:ext uri="{BB962C8B-B14F-4D97-AF65-F5344CB8AC3E}">
        <p14:creationId xmlns:p14="http://schemas.microsoft.com/office/powerpoint/2010/main" val="2959578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8981193-690D-4C7A-8B51-48F7D7A32BB2}" type="datetimeFigureOut">
              <a:rPr lang="en-CA" smtClean="0"/>
              <a:t>2023-09-12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3781377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81193-690D-4C7A-8B51-48F7D7A32BB2}" type="datetimeFigureOut">
              <a:rPr lang="en-CA" smtClean="0"/>
              <a:t>2023-09-12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51798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981193-690D-4C7A-8B51-48F7D7A32BB2}" type="datetimeFigureOut">
              <a:rPr lang="en-CA" smtClean="0"/>
              <a:t>2023-09-12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16256531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981193-690D-4C7A-8B51-48F7D7A32BB2}" type="datetimeFigureOut">
              <a:rPr lang="en-CA" smtClean="0"/>
              <a:t>2023-09-12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781212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981193-690D-4C7A-8B51-48F7D7A32BB2}" type="datetimeFigureOut">
              <a:rPr lang="en-CA" smtClean="0"/>
              <a:t>2023-09-12</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3365593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981193-690D-4C7A-8B51-48F7D7A32BB2}" type="datetimeFigureOut">
              <a:rPr lang="en-CA" smtClean="0"/>
              <a:t>2023-09-12</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1403625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981193-690D-4C7A-8B51-48F7D7A32BB2}" type="datetimeFigureOut">
              <a:rPr lang="en-CA" smtClean="0"/>
              <a:t>2023-09-12</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1686077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8981193-690D-4C7A-8B51-48F7D7A32BB2}" type="datetimeFigureOut">
              <a:rPr lang="en-CA" smtClean="0"/>
              <a:t>2023-09-12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26299187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8981193-690D-4C7A-8B51-48F7D7A32BB2}" type="datetimeFigureOut">
              <a:rPr lang="en-CA" smtClean="0"/>
              <a:t>2023-09-12</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1696798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81193-690D-4C7A-8B51-48F7D7A32BB2}" type="datetimeFigureOut">
              <a:rPr lang="en-CA" smtClean="0"/>
              <a:t>2023-09-12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3351487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981193-690D-4C7A-8B51-48F7D7A32BB2}" type="datetimeFigureOut">
              <a:rPr lang="en-CA" smtClean="0"/>
              <a:t>2023-09-12</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46E86B2-D11E-430F-982A-75CC5CC65F8A}" type="slidenum">
              <a:rPr lang="en-CA" smtClean="0"/>
              <a:t>‹#›</a:t>
            </a:fld>
            <a:endParaRPr lang="en-CA"/>
          </a:p>
        </p:txBody>
      </p:sp>
    </p:spTree>
    <p:extLst>
      <p:ext uri="{BB962C8B-B14F-4D97-AF65-F5344CB8AC3E}">
        <p14:creationId xmlns:p14="http://schemas.microsoft.com/office/powerpoint/2010/main" val="836107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C8981193-690D-4C7A-8B51-48F7D7A32BB2}" type="datetimeFigureOut">
              <a:rPr lang="en-CA" smtClean="0"/>
              <a:t>2023-09-12</a:t>
            </a:fld>
            <a:endParaRPr lang="en-CA"/>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646E86B2-D11E-430F-982A-75CC5CC65F8A}" type="slidenum">
              <a:rPr lang="en-CA" smtClean="0"/>
              <a:t>‹#›</a:t>
            </a:fld>
            <a:endParaRPr lang="en-CA"/>
          </a:p>
        </p:txBody>
      </p:sp>
    </p:spTree>
    <p:extLst>
      <p:ext uri="{BB962C8B-B14F-4D97-AF65-F5344CB8AC3E}">
        <p14:creationId xmlns:p14="http://schemas.microsoft.com/office/powerpoint/2010/main" val="34242854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A white house in the middle of a field&#10;&#10;Description automatically generated">
            <a:extLst>
              <a:ext uri="{FF2B5EF4-FFF2-40B4-BE49-F238E27FC236}">
                <a16:creationId xmlns:a16="http://schemas.microsoft.com/office/drawing/2014/main" id="{F873031C-26E1-C412-C0CD-E767343457BD}"/>
              </a:ext>
            </a:extLst>
          </p:cNvPr>
          <p:cNvPicPr>
            <a:picLocks noChangeAspect="1"/>
          </p:cNvPicPr>
          <p:nvPr/>
        </p:nvPicPr>
        <p:blipFill rotWithShape="1">
          <a:blip r:embed="rId2">
            <a:extLst>
              <a:ext uri="{BEBA8EAE-BF5A-486C-A8C5-ECC9F3942E4B}">
                <a14:imgProps xmlns:a14="http://schemas.microsoft.com/office/drawing/2010/main">
                  <a14:imgLayer r:embed="rId3">
                    <a14:imgEffect>
                      <a14:saturation sat="111000"/>
                    </a14:imgEffect>
                    <a14:imgEffect>
                      <a14:brightnessContrast bright="8000" contrast="11000"/>
                    </a14:imgEffect>
                  </a14:imgLayer>
                </a14:imgProps>
              </a:ext>
              <a:ext uri="{28A0092B-C50C-407E-A947-70E740481C1C}">
                <a14:useLocalDpi xmlns:a14="http://schemas.microsoft.com/office/drawing/2010/main" val="0"/>
              </a:ext>
            </a:extLst>
          </a:blip>
          <a:srcRect t="39403"/>
          <a:stretch/>
        </p:blipFill>
        <p:spPr>
          <a:xfrm>
            <a:off x="1491712" y="975554"/>
            <a:ext cx="2943907" cy="2675890"/>
          </a:xfrm>
          <a:prstGeom prst="rect">
            <a:avLst/>
          </a:prstGeom>
        </p:spPr>
      </p:pic>
      <p:grpSp>
        <p:nvGrpSpPr>
          <p:cNvPr id="7" name="Boxes">
            <a:extLst>
              <a:ext uri="{FF2B5EF4-FFF2-40B4-BE49-F238E27FC236}">
                <a16:creationId xmlns:a16="http://schemas.microsoft.com/office/drawing/2014/main" id="{89EB16D5-3144-D799-F7FE-E9CD751115BD}"/>
              </a:ext>
            </a:extLst>
          </p:cNvPr>
          <p:cNvGrpSpPr>
            <a:grpSpLocks noGrp="1" noUngrp="1" noRot="1" noMove="1" noResize="1"/>
          </p:cNvGrpSpPr>
          <p:nvPr/>
        </p:nvGrpSpPr>
        <p:grpSpPr>
          <a:xfrm>
            <a:off x="-2886" y="-1"/>
            <a:ext cx="6860886" cy="9143999"/>
            <a:chOff x="-2886" y="-1"/>
            <a:chExt cx="6860886" cy="9143999"/>
          </a:xfrm>
        </p:grpSpPr>
        <p:sp>
          <p:nvSpPr>
            <p:cNvPr id="17" name="Left Box">
              <a:extLst>
                <a:ext uri="{FF2B5EF4-FFF2-40B4-BE49-F238E27FC236}">
                  <a16:creationId xmlns:a16="http://schemas.microsoft.com/office/drawing/2014/main" id="{36027817-DE1E-724B-7837-1E9F416DD6FB}"/>
                </a:ext>
              </a:extLst>
            </p:cNvPr>
            <p:cNvSpPr>
              <a:spLocks noGrp="1" noRot="1" noMove="1" noResize="1" noEditPoints="1" noAdjustHandles="1" noChangeArrowheads="1" noChangeShapeType="1"/>
            </p:cNvSpPr>
            <p:nvPr/>
          </p:nvSpPr>
          <p:spPr bwMode="auto">
            <a:xfrm>
              <a:off x="-2886" y="-1"/>
              <a:ext cx="1733261" cy="9143999"/>
            </a:xfrm>
            <a:prstGeom prst="rect">
              <a:avLst/>
            </a:prstGeom>
            <a:solidFill>
              <a:srgbClr val="004963"/>
            </a:solidFill>
            <a:ln>
              <a:noFill/>
            </a:ln>
            <a:effectLst/>
          </p:spPr>
          <p:txBody>
            <a:bodyPr rot="0" vert="horz" wrap="square" lIns="36576" tIns="36576" rIns="36576" bIns="36576" anchor="t" anchorCtr="0" upright="1">
              <a:noAutofit/>
            </a:bodyPr>
            <a:lstStyle/>
            <a:p>
              <a:endParaRPr lang="en-CA"/>
            </a:p>
          </p:txBody>
        </p:sp>
        <p:sp>
          <p:nvSpPr>
            <p:cNvPr id="16" name="Brochure Topic Box">
              <a:extLst>
                <a:ext uri="{FF2B5EF4-FFF2-40B4-BE49-F238E27FC236}">
                  <a16:creationId xmlns:a16="http://schemas.microsoft.com/office/drawing/2014/main" id="{1B25CCF8-E4AE-834D-52FB-38DC017A89D0}"/>
                </a:ext>
              </a:extLst>
            </p:cNvPr>
            <p:cNvSpPr>
              <a:spLocks noGrp="1" noRot="1" noMove="1" noResize="1" noEditPoints="1" noAdjustHandles="1" noChangeArrowheads="1" noChangeShapeType="1"/>
            </p:cNvSpPr>
            <p:nvPr/>
          </p:nvSpPr>
          <p:spPr bwMode="auto">
            <a:xfrm>
              <a:off x="4261139" y="975555"/>
              <a:ext cx="2593975" cy="2675890"/>
            </a:xfrm>
            <a:prstGeom prst="rect">
              <a:avLst/>
            </a:prstGeom>
            <a:solidFill>
              <a:srgbClr val="004963"/>
            </a:solidFill>
            <a:ln>
              <a:noFill/>
            </a:ln>
            <a:effectLst/>
          </p:spPr>
          <p:txBody>
            <a:bodyPr rot="0" vert="horz" wrap="square" lIns="36576" tIns="36576" rIns="36576" bIns="36576" anchor="t" anchorCtr="0" upright="1">
              <a:noAutofit/>
            </a:bodyPr>
            <a:lstStyle/>
            <a:p>
              <a:endParaRPr lang="en-CA" dirty="0"/>
            </a:p>
          </p:txBody>
        </p:sp>
        <p:sp>
          <p:nvSpPr>
            <p:cNvPr id="4" name="Header Box">
              <a:extLst>
                <a:ext uri="{FF2B5EF4-FFF2-40B4-BE49-F238E27FC236}">
                  <a16:creationId xmlns:a16="http://schemas.microsoft.com/office/drawing/2014/main" id="{950B6BF6-898C-F597-6557-FC7E5D2E8CAF}"/>
                </a:ext>
              </a:extLst>
            </p:cNvPr>
            <p:cNvSpPr>
              <a:spLocks noGrp="1" noRot="1" noMove="1" noResize="1" noEditPoints="1" noAdjustHandles="1" noChangeArrowheads="1" noChangeShapeType="1"/>
            </p:cNvSpPr>
            <p:nvPr/>
          </p:nvSpPr>
          <p:spPr bwMode="auto">
            <a:xfrm>
              <a:off x="0" y="1"/>
              <a:ext cx="6858000" cy="1615440"/>
            </a:xfrm>
            <a:custGeom>
              <a:avLst/>
              <a:gdLst>
                <a:gd name="T0" fmla="*/ 0 w 2448"/>
                <a:gd name="T1" fmla="*/ 0 h 650"/>
                <a:gd name="T2" fmla="*/ 0 w 2448"/>
                <a:gd name="T3" fmla="*/ 650 h 650"/>
                <a:gd name="T4" fmla="*/ 2448 w 2448"/>
                <a:gd name="T5" fmla="*/ 466 h 650"/>
                <a:gd name="T6" fmla="*/ 2448 w 2448"/>
                <a:gd name="T7" fmla="*/ 0 h 650"/>
                <a:gd name="T8" fmla="*/ 0 w 2448"/>
                <a:gd name="T9" fmla="*/ 0 h 650"/>
              </a:gdLst>
              <a:ahLst/>
              <a:cxnLst>
                <a:cxn ang="0">
                  <a:pos x="T0" y="T1"/>
                </a:cxn>
                <a:cxn ang="0">
                  <a:pos x="T2" y="T3"/>
                </a:cxn>
                <a:cxn ang="0">
                  <a:pos x="T4" y="T5"/>
                </a:cxn>
                <a:cxn ang="0">
                  <a:pos x="T6" y="T7"/>
                </a:cxn>
                <a:cxn ang="0">
                  <a:pos x="T8" y="T9"/>
                </a:cxn>
              </a:cxnLst>
              <a:rect l="0" t="0" r="r" b="b"/>
              <a:pathLst>
                <a:path w="2448" h="650">
                  <a:moveTo>
                    <a:pt x="0" y="0"/>
                  </a:moveTo>
                  <a:cubicBezTo>
                    <a:pt x="0" y="650"/>
                    <a:pt x="0" y="650"/>
                    <a:pt x="0" y="650"/>
                  </a:cubicBezTo>
                  <a:cubicBezTo>
                    <a:pt x="914" y="423"/>
                    <a:pt x="1786" y="414"/>
                    <a:pt x="2448" y="466"/>
                  </a:cubicBezTo>
                  <a:cubicBezTo>
                    <a:pt x="2448" y="0"/>
                    <a:pt x="2448" y="0"/>
                    <a:pt x="2448" y="0"/>
                  </a:cubicBezTo>
                  <a:lnTo>
                    <a:pt x="0" y="0"/>
                  </a:lnTo>
                  <a:close/>
                </a:path>
              </a:pathLst>
            </a:custGeom>
            <a:gradFill rotWithShape="1">
              <a:gsLst>
                <a:gs pos="100000">
                  <a:srgbClr val="0073AE"/>
                </a:gs>
                <a:gs pos="0">
                  <a:srgbClr val="004963"/>
                </a:gs>
              </a:gsLst>
              <a:lin ang="5400000" scaled="1"/>
            </a:gradFill>
            <a:ln>
              <a:noFill/>
            </a:ln>
            <a:effectLst/>
          </p:spPr>
          <p:txBody>
            <a:bodyPr rot="0" vert="horz" wrap="square" lIns="91440" tIns="45720" rIns="91440" bIns="45720" anchor="t" anchorCtr="0" upright="1">
              <a:noAutofit/>
            </a:bodyPr>
            <a:lstStyle/>
            <a:p>
              <a:pPr>
                <a:lnSpc>
                  <a:spcPct val="107000"/>
                </a:lnSpc>
                <a:spcAft>
                  <a:spcPts val="80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100" dirty="0">
                  <a:effectLst/>
                  <a:latin typeface="Calibri" panose="020F0502020204030204" pitchFamily="34" charset="0"/>
                  <a:ea typeface="Calibri" panose="020F0502020204030204" pitchFamily="34" charset="0"/>
                  <a:cs typeface="Times New Roman" panose="02020603050405020304" pitchFamily="18" charset="0"/>
                </a:rPr>
                <a:t>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8" name="Decorative Lines">
            <a:extLst>
              <a:ext uri="{FF2B5EF4-FFF2-40B4-BE49-F238E27FC236}">
                <a16:creationId xmlns:a16="http://schemas.microsoft.com/office/drawing/2014/main" id="{EF7911CD-4719-041E-B7E1-579B40130823}"/>
              </a:ext>
            </a:extLst>
          </p:cNvPr>
          <p:cNvGrpSpPr>
            <a:grpSpLocks noGrp="1" noUngrp="1" noRot="1" noMove="1" noResize="1"/>
          </p:cNvGrpSpPr>
          <p:nvPr/>
        </p:nvGrpSpPr>
        <p:grpSpPr>
          <a:xfrm>
            <a:off x="0" y="640841"/>
            <a:ext cx="6858000" cy="975360"/>
            <a:chOff x="0" y="0"/>
            <a:chExt cx="7543800" cy="975451"/>
          </a:xfrm>
        </p:grpSpPr>
        <p:sp>
          <p:nvSpPr>
            <p:cNvPr id="9" name="Freeform 44">
              <a:extLst>
                <a:ext uri="{FF2B5EF4-FFF2-40B4-BE49-F238E27FC236}">
                  <a16:creationId xmlns:a16="http://schemas.microsoft.com/office/drawing/2014/main" id="{02B084B7-AA89-73C9-0B71-45F9CFF39832}"/>
                </a:ext>
              </a:extLst>
            </p:cNvPr>
            <p:cNvSpPr>
              <a:spLocks noGrp="1" noRot="1" noMove="1" noResize="1" noEditPoints="1" noAdjustHandles="1" noChangeArrowheads="1" noChangeShapeType="1"/>
            </p:cNvSpPr>
            <p:nvPr/>
          </p:nvSpPr>
          <p:spPr bwMode="auto">
            <a:xfrm>
              <a:off x="0" y="174172"/>
              <a:ext cx="7540625" cy="664845"/>
            </a:xfrm>
            <a:custGeom>
              <a:avLst/>
              <a:gdLst>
                <a:gd name="T0" fmla="*/ 0 w 2448"/>
                <a:gd name="T1" fmla="*/ 215 h 215"/>
                <a:gd name="T2" fmla="*/ 2448 w 2448"/>
                <a:gd name="T3" fmla="*/ 108 h 215"/>
              </a:gdLst>
              <a:ahLst/>
              <a:cxnLst>
                <a:cxn ang="0">
                  <a:pos x="T0" y="T1"/>
                </a:cxn>
                <a:cxn ang="0">
                  <a:pos x="T2" y="T3"/>
                </a:cxn>
              </a:cxnLst>
              <a:rect l="0" t="0" r="r" b="b"/>
              <a:pathLst>
                <a:path w="2448" h="215">
                  <a:moveTo>
                    <a:pt x="0" y="215"/>
                  </a:moveTo>
                  <a:cubicBezTo>
                    <a:pt x="947" y="0"/>
                    <a:pt x="1842" y="35"/>
                    <a:pt x="2448" y="108"/>
                  </a:cubicBezTo>
                </a:path>
              </a:pathLst>
            </a:custGeom>
            <a:noFill/>
            <a:ln w="6350">
              <a:solidFill>
                <a:srgbClr val="FFFFFE"/>
              </a:solidFill>
              <a:miter lim="800000"/>
              <a:headEnd/>
              <a:tailEnd/>
            </a:ln>
            <a:effectLst/>
            <a:extLst>
              <a:ext uri="{909E8E84-426E-40DD-AFC4-6F175D3DCCD1}">
                <a14:hiddenFill xmlns:a14="http://schemas.microsoft.com/office/drawing/2010/main">
                  <a:solidFill>
                    <a:srgbClr val="FFFFFE"/>
                  </a:solidFill>
                </a14:hiddenFill>
              </a:ext>
              <a:ext uri="{AF507438-7753-43E0-B8FC-AC1667EBCBE1}">
                <a14:hiddenEffects xmlns:a14="http://schemas.microsoft.com/office/drawing/2010/main">
                  <a:effectLst>
                    <a:outerShdw dist="35921" dir="2700000" algn="ctr" rotWithShape="0">
                      <a:srgbClr val="8C8682"/>
                    </a:outerShdw>
                  </a:effectLst>
                </a14:hiddenEffects>
              </a:ext>
            </a:extLst>
          </p:spPr>
          <p:txBody>
            <a:bodyPr rot="0" vert="horz" wrap="square" lIns="91440" tIns="45720" rIns="91440" bIns="45720" anchor="t" anchorCtr="0" upright="1">
              <a:noAutofit/>
            </a:bodyPr>
            <a:lstStyle/>
            <a:p>
              <a:endParaRPr lang="en-CA"/>
            </a:p>
          </p:txBody>
        </p:sp>
        <p:sp>
          <p:nvSpPr>
            <p:cNvPr id="10" name="Freeform 45">
              <a:extLst>
                <a:ext uri="{FF2B5EF4-FFF2-40B4-BE49-F238E27FC236}">
                  <a16:creationId xmlns:a16="http://schemas.microsoft.com/office/drawing/2014/main" id="{8EF2CADD-E079-C6F8-8325-BB0D6C6A3C13}"/>
                </a:ext>
              </a:extLst>
            </p:cNvPr>
            <p:cNvSpPr>
              <a:spLocks noGrp="1" noRot="1" noMove="1" noResize="1" noEditPoints="1" noAdjustHandles="1" noChangeArrowheads="1" noChangeShapeType="1"/>
            </p:cNvSpPr>
            <p:nvPr/>
          </p:nvSpPr>
          <p:spPr bwMode="auto">
            <a:xfrm>
              <a:off x="0" y="141514"/>
              <a:ext cx="7543800" cy="772795"/>
            </a:xfrm>
            <a:custGeom>
              <a:avLst/>
              <a:gdLst>
                <a:gd name="T0" fmla="*/ 0 w 2449"/>
                <a:gd name="T1" fmla="*/ 250 h 250"/>
                <a:gd name="T2" fmla="*/ 2449 w 2449"/>
                <a:gd name="T3" fmla="*/ 54 h 250"/>
              </a:gdLst>
              <a:ahLst/>
              <a:cxnLst>
                <a:cxn ang="0">
                  <a:pos x="T0" y="T1"/>
                </a:cxn>
                <a:cxn ang="0">
                  <a:pos x="T2" y="T3"/>
                </a:cxn>
              </a:cxnLst>
              <a:rect l="0" t="0" r="r" b="b"/>
              <a:pathLst>
                <a:path w="2449" h="250">
                  <a:moveTo>
                    <a:pt x="0" y="250"/>
                  </a:moveTo>
                  <a:cubicBezTo>
                    <a:pt x="938" y="0"/>
                    <a:pt x="1835" y="2"/>
                    <a:pt x="2449" y="54"/>
                  </a:cubicBezTo>
                </a:path>
              </a:pathLst>
            </a:custGeom>
            <a:noFill/>
            <a:ln w="6350">
              <a:solidFill>
                <a:srgbClr val="5D9732"/>
              </a:solidFill>
              <a:miter lim="800000"/>
              <a:headEnd/>
              <a:tailEnd/>
            </a:ln>
            <a:effectLst/>
            <a:extLst>
              <a:ext uri="{909E8E84-426E-40DD-AFC4-6F175D3DCCD1}">
                <a14:hiddenFill xmlns:a14="http://schemas.microsoft.com/office/drawing/2010/main">
                  <a:solidFill>
                    <a:srgbClr val="FFFFFE"/>
                  </a:solidFill>
                </a14:hiddenFill>
              </a:ext>
              <a:ext uri="{AF507438-7753-43E0-B8FC-AC1667EBCBE1}">
                <a14:hiddenEffects xmlns:a14="http://schemas.microsoft.com/office/drawing/2010/main">
                  <a:effectLst>
                    <a:outerShdw dist="35921" dir="2700000" algn="ctr" rotWithShape="0">
                      <a:srgbClr val="8C8682"/>
                    </a:outerShdw>
                  </a:effectLst>
                </a14:hiddenEffects>
              </a:ext>
            </a:extLst>
          </p:spPr>
          <p:txBody>
            <a:bodyPr rot="0" vert="horz" wrap="square" lIns="91440" tIns="45720" rIns="91440" bIns="45720" anchor="t" anchorCtr="0" upright="1">
              <a:noAutofit/>
            </a:bodyPr>
            <a:lstStyle/>
            <a:p>
              <a:endParaRPr lang="en-CA"/>
            </a:p>
          </p:txBody>
        </p:sp>
        <p:sp>
          <p:nvSpPr>
            <p:cNvPr id="11" name="Freeform 46">
              <a:extLst>
                <a:ext uri="{FF2B5EF4-FFF2-40B4-BE49-F238E27FC236}">
                  <a16:creationId xmlns:a16="http://schemas.microsoft.com/office/drawing/2014/main" id="{8AA2EE28-DDD6-C523-3909-2C5C931E0C14}"/>
                </a:ext>
              </a:extLst>
            </p:cNvPr>
            <p:cNvSpPr>
              <a:spLocks noGrp="1" noRot="1" noMove="1" noResize="1" noEditPoints="1" noAdjustHandles="1" noChangeArrowheads="1" noChangeShapeType="1"/>
            </p:cNvSpPr>
            <p:nvPr/>
          </p:nvSpPr>
          <p:spPr bwMode="auto">
            <a:xfrm>
              <a:off x="0" y="0"/>
              <a:ext cx="7540625" cy="736600"/>
            </a:xfrm>
            <a:custGeom>
              <a:avLst/>
              <a:gdLst>
                <a:gd name="T0" fmla="*/ 2448 w 2448"/>
                <a:gd name="T1" fmla="*/ 71 h 238"/>
                <a:gd name="T2" fmla="*/ 0 w 2448"/>
                <a:gd name="T3" fmla="*/ 238 h 238"/>
              </a:gdLst>
              <a:ahLst/>
              <a:cxnLst>
                <a:cxn ang="0">
                  <a:pos x="T0" y="T1"/>
                </a:cxn>
                <a:cxn ang="0">
                  <a:pos x="T2" y="T3"/>
                </a:cxn>
              </a:cxnLst>
              <a:rect l="0" t="0" r="r" b="b"/>
              <a:pathLst>
                <a:path w="2448" h="238">
                  <a:moveTo>
                    <a:pt x="2448" y="71"/>
                  </a:moveTo>
                  <a:cubicBezTo>
                    <a:pt x="1835" y="12"/>
                    <a:pt x="939" y="0"/>
                    <a:pt x="0" y="238"/>
                  </a:cubicBezTo>
                </a:path>
              </a:pathLst>
            </a:custGeom>
            <a:noFill/>
            <a:ln w="6350">
              <a:solidFill>
                <a:srgbClr val="FFCF01"/>
              </a:solidFill>
              <a:miter lim="800000"/>
              <a:headEnd/>
              <a:tailEnd/>
            </a:ln>
            <a:effectLst/>
            <a:extLst>
              <a:ext uri="{909E8E84-426E-40DD-AFC4-6F175D3DCCD1}">
                <a14:hiddenFill xmlns:a14="http://schemas.microsoft.com/office/drawing/2010/main">
                  <a:solidFill>
                    <a:srgbClr val="FFFFFE"/>
                  </a:solidFill>
                </a14:hiddenFill>
              </a:ext>
              <a:ext uri="{AF507438-7753-43E0-B8FC-AC1667EBCBE1}">
                <a14:hiddenEffects xmlns:a14="http://schemas.microsoft.com/office/drawing/2010/main">
                  <a:effectLst>
                    <a:outerShdw dist="35921" dir="2700000" algn="ctr" rotWithShape="0">
                      <a:srgbClr val="8C8682"/>
                    </a:outerShdw>
                  </a:effectLst>
                </a14:hiddenEffects>
              </a:ext>
            </a:extLst>
          </p:spPr>
          <p:txBody>
            <a:bodyPr rot="0" vert="horz" wrap="square" lIns="91440" tIns="45720" rIns="91440" bIns="45720" anchor="t" anchorCtr="0" upright="1">
              <a:noAutofit/>
            </a:bodyPr>
            <a:lstStyle/>
            <a:p>
              <a:endParaRPr lang="en-CA"/>
            </a:p>
          </p:txBody>
        </p:sp>
        <p:sp>
          <p:nvSpPr>
            <p:cNvPr id="12" name="Freeform 47">
              <a:extLst>
                <a:ext uri="{FF2B5EF4-FFF2-40B4-BE49-F238E27FC236}">
                  <a16:creationId xmlns:a16="http://schemas.microsoft.com/office/drawing/2014/main" id="{948AAFC7-9C54-4229-9E95-91A47EE1B1C9}"/>
                </a:ext>
              </a:extLst>
            </p:cNvPr>
            <p:cNvSpPr>
              <a:spLocks noGrp="1" noRot="1" noMove="1" noResize="1" noEditPoints="1" noAdjustHandles="1" noChangeArrowheads="1" noChangeShapeType="1"/>
            </p:cNvSpPr>
            <p:nvPr/>
          </p:nvSpPr>
          <p:spPr bwMode="auto">
            <a:xfrm>
              <a:off x="0" y="108857"/>
              <a:ext cx="7540625" cy="732790"/>
            </a:xfrm>
            <a:custGeom>
              <a:avLst/>
              <a:gdLst>
                <a:gd name="T0" fmla="*/ 0 w 2448"/>
                <a:gd name="T1" fmla="*/ 237 h 237"/>
                <a:gd name="T2" fmla="*/ 2448 w 2448"/>
                <a:gd name="T3" fmla="*/ 75 h 237"/>
              </a:gdLst>
              <a:ahLst/>
              <a:cxnLst>
                <a:cxn ang="0">
                  <a:pos x="T0" y="T1"/>
                </a:cxn>
                <a:cxn ang="0">
                  <a:pos x="T2" y="T3"/>
                </a:cxn>
              </a:cxnLst>
              <a:rect l="0" t="0" r="r" b="b"/>
              <a:pathLst>
                <a:path w="2448" h="237">
                  <a:moveTo>
                    <a:pt x="0" y="237"/>
                  </a:moveTo>
                  <a:cubicBezTo>
                    <a:pt x="940" y="0"/>
                    <a:pt x="1835" y="15"/>
                    <a:pt x="2448" y="75"/>
                  </a:cubicBezTo>
                </a:path>
              </a:pathLst>
            </a:custGeom>
            <a:noFill/>
            <a:ln w="6350">
              <a:solidFill>
                <a:srgbClr val="FFFFFE"/>
              </a:solidFill>
              <a:miter lim="800000"/>
              <a:headEnd/>
              <a:tailEnd/>
            </a:ln>
            <a:effectLst/>
            <a:extLst>
              <a:ext uri="{909E8E84-426E-40DD-AFC4-6F175D3DCCD1}">
                <a14:hiddenFill xmlns:a14="http://schemas.microsoft.com/office/drawing/2010/main">
                  <a:solidFill>
                    <a:srgbClr val="FFFFFE"/>
                  </a:solidFill>
                </a14:hiddenFill>
              </a:ext>
              <a:ext uri="{AF507438-7753-43E0-B8FC-AC1667EBCBE1}">
                <a14:hiddenEffects xmlns:a14="http://schemas.microsoft.com/office/drawing/2010/main">
                  <a:effectLst>
                    <a:outerShdw dist="35921" dir="2700000" algn="ctr" rotWithShape="0">
                      <a:srgbClr val="8C8682"/>
                    </a:outerShdw>
                  </a:effectLst>
                </a14:hiddenEffects>
              </a:ext>
            </a:extLst>
          </p:spPr>
          <p:txBody>
            <a:bodyPr rot="0" vert="horz" wrap="square" lIns="91440" tIns="45720" rIns="91440" bIns="45720" anchor="t" anchorCtr="0" upright="1">
              <a:noAutofit/>
            </a:bodyPr>
            <a:lstStyle/>
            <a:p>
              <a:endParaRPr lang="en-CA"/>
            </a:p>
          </p:txBody>
        </p:sp>
        <p:sp>
          <p:nvSpPr>
            <p:cNvPr id="13" name="Freeform 48">
              <a:extLst>
                <a:ext uri="{FF2B5EF4-FFF2-40B4-BE49-F238E27FC236}">
                  <a16:creationId xmlns:a16="http://schemas.microsoft.com/office/drawing/2014/main" id="{F47FEA72-3F03-9A37-3F0C-DCDDBA31AFE4}"/>
                </a:ext>
              </a:extLst>
            </p:cNvPr>
            <p:cNvSpPr>
              <a:spLocks noGrp="1" noRot="1" noMove="1" noResize="1" noEditPoints="1" noAdjustHandles="1" noChangeArrowheads="1" noChangeShapeType="1"/>
            </p:cNvSpPr>
            <p:nvPr/>
          </p:nvSpPr>
          <p:spPr bwMode="auto">
            <a:xfrm>
              <a:off x="0" y="239486"/>
              <a:ext cx="7540625" cy="735965"/>
            </a:xfrm>
            <a:custGeom>
              <a:avLst/>
              <a:gdLst>
                <a:gd name="T0" fmla="*/ 0 w 2448"/>
                <a:gd name="T1" fmla="*/ 238 h 238"/>
                <a:gd name="T2" fmla="*/ 2448 w 2448"/>
                <a:gd name="T3" fmla="*/ 70 h 238"/>
              </a:gdLst>
              <a:ahLst/>
              <a:cxnLst>
                <a:cxn ang="0">
                  <a:pos x="T0" y="T1"/>
                </a:cxn>
                <a:cxn ang="0">
                  <a:pos x="T2" y="T3"/>
                </a:cxn>
              </a:cxnLst>
              <a:rect l="0" t="0" r="r" b="b"/>
              <a:pathLst>
                <a:path w="2448" h="238">
                  <a:moveTo>
                    <a:pt x="0" y="238"/>
                  </a:moveTo>
                  <a:cubicBezTo>
                    <a:pt x="939" y="0"/>
                    <a:pt x="1834" y="12"/>
                    <a:pt x="2448" y="70"/>
                  </a:cubicBezTo>
                </a:path>
              </a:pathLst>
            </a:custGeom>
            <a:noFill/>
            <a:ln w="6350">
              <a:solidFill>
                <a:srgbClr val="FFCF01"/>
              </a:solidFill>
              <a:miter lim="800000"/>
              <a:headEnd/>
              <a:tailEnd/>
            </a:ln>
            <a:effectLst/>
            <a:extLst>
              <a:ext uri="{909E8E84-426E-40DD-AFC4-6F175D3DCCD1}">
                <a14:hiddenFill xmlns:a14="http://schemas.microsoft.com/office/drawing/2010/main">
                  <a:solidFill>
                    <a:srgbClr val="FFFFFE"/>
                  </a:solidFill>
                </a14:hiddenFill>
              </a:ext>
              <a:ext uri="{AF507438-7753-43E0-B8FC-AC1667EBCBE1}">
                <a14:hiddenEffects xmlns:a14="http://schemas.microsoft.com/office/drawing/2010/main">
                  <a:effectLst>
                    <a:outerShdw dist="35921" dir="2700000" algn="ctr" rotWithShape="0">
                      <a:srgbClr val="8C8682"/>
                    </a:outerShdw>
                  </a:effectLst>
                </a14:hiddenEffects>
              </a:ext>
            </a:extLst>
          </p:spPr>
          <p:txBody>
            <a:bodyPr rot="0" vert="horz" wrap="square" lIns="91440" tIns="45720" rIns="91440" bIns="45720" anchor="t" anchorCtr="0" upright="1">
              <a:noAutofit/>
            </a:bodyPr>
            <a:lstStyle/>
            <a:p>
              <a:endParaRPr lang="en-CA"/>
            </a:p>
          </p:txBody>
        </p:sp>
      </p:grpSp>
      <p:sp>
        <p:nvSpPr>
          <p:cNvPr id="27" name="Main Body">
            <a:extLst>
              <a:ext uri="{FF2B5EF4-FFF2-40B4-BE49-F238E27FC236}">
                <a16:creationId xmlns:a16="http://schemas.microsoft.com/office/drawing/2014/main" id="{97696256-0E3C-366F-E7C1-C497BBE807C7}"/>
              </a:ext>
            </a:extLst>
          </p:cNvPr>
          <p:cNvSpPr txBox="1">
            <a:spLocks/>
          </p:cNvSpPr>
          <p:nvPr/>
        </p:nvSpPr>
        <p:spPr bwMode="auto">
          <a:xfrm>
            <a:off x="2223702" y="4076122"/>
            <a:ext cx="4573044" cy="5017697"/>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marL="0" marR="0" indent="0">
              <a:spcBef>
                <a:spcPts val="0"/>
              </a:spcBef>
              <a:spcAft>
                <a:spcPts val="600"/>
              </a:spcAft>
            </a:pPr>
            <a:r>
              <a:rPr lang="en-CA" sz="1100" b="1" kern="1400" dirty="0">
                <a:ln>
                  <a:noFill/>
                </a:ln>
                <a:solidFill>
                  <a:srgbClr val="004963"/>
                </a:solidFill>
                <a:effectLst/>
                <a:latin typeface="Arial" panose="020B0604020202020204" pitchFamily="34" charset="0"/>
                <a:cs typeface="Arial" panose="020B0604020202020204" pitchFamily="34" charset="0"/>
              </a:rPr>
              <a:t>There are four types of document used for land use planning: </a:t>
            </a:r>
            <a:endParaRPr lang="en-CA" sz="1100" b="1" kern="1400" dirty="0">
              <a:ln>
                <a:noFill/>
              </a:ln>
              <a:solidFill>
                <a:srgbClr val="000000"/>
              </a:solidFill>
              <a:effectLst/>
              <a:latin typeface="Arial" panose="020B0604020202020204" pitchFamily="34" charset="0"/>
              <a:cs typeface="Arial" panose="020B0604020202020204" pitchFamily="34" charset="0"/>
            </a:endParaRPr>
          </a:p>
          <a:p>
            <a:pPr marL="228600" indent="-228600">
              <a:spcAft>
                <a:spcPts val="600"/>
              </a:spcAft>
              <a:buFont typeface="+mj-lt"/>
              <a:buAutoNum type="arabicPeriod"/>
            </a:pPr>
            <a:r>
              <a:rPr lang="en-CA" sz="1100" b="1" kern="1400" dirty="0">
                <a:ln>
                  <a:noFill/>
                </a:ln>
                <a:solidFill>
                  <a:srgbClr val="004963"/>
                </a:solidFill>
                <a:effectLst/>
                <a:latin typeface="Arial" panose="020B0604020202020204" pitchFamily="34" charset="0"/>
                <a:cs typeface="Arial" panose="020B0604020202020204" pitchFamily="34" charset="0"/>
              </a:rPr>
              <a:t>Intermunicipal Development Plan (IDP)</a:t>
            </a:r>
          </a:p>
          <a:p>
            <a:pPr marL="685800" lvl="1" indent="-228600">
              <a:spcAft>
                <a:spcPts val="6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Policy documents for areas of the County that border with other municipalities</a:t>
            </a:r>
          </a:p>
          <a:p>
            <a:pPr marL="685800" lvl="1" indent="-228600">
              <a:spcAft>
                <a:spcPts val="6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Aims to identify suitable land uses where boundaries are shared and where there are shared interests</a:t>
            </a:r>
          </a:p>
          <a:p>
            <a:pPr marL="685800" lvl="1" indent="-228600">
              <a:spcAft>
                <a:spcPts val="18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Approved through Council by all participating municipalities </a:t>
            </a:r>
          </a:p>
          <a:p>
            <a:pPr marL="228600" indent="-228600">
              <a:spcAft>
                <a:spcPts val="600"/>
              </a:spcAft>
              <a:buFont typeface="+mj-lt"/>
              <a:buAutoNum type="arabicPeriod"/>
            </a:pPr>
            <a:r>
              <a:rPr lang="en-CA" sz="1100" b="1" kern="1400" dirty="0">
                <a:solidFill>
                  <a:srgbClr val="004963"/>
                </a:solidFill>
                <a:latin typeface="Arial" panose="020B0604020202020204" pitchFamily="34" charset="0"/>
                <a:cs typeface="Arial" panose="020B0604020202020204" pitchFamily="34" charset="0"/>
              </a:rPr>
              <a:t>Municipal Development Plan (MDP)</a:t>
            </a:r>
          </a:p>
          <a:p>
            <a:pPr marL="685800" lvl="1" indent="-228600">
              <a:spcAft>
                <a:spcPts val="18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Policy document with the high-level policies for the entire County</a:t>
            </a:r>
          </a:p>
          <a:p>
            <a:pPr marL="228600" indent="-228600">
              <a:spcAft>
                <a:spcPts val="600"/>
              </a:spcAft>
              <a:buFont typeface="+mj-lt"/>
              <a:buAutoNum type="arabicPeriod"/>
            </a:pPr>
            <a:r>
              <a:rPr lang="en-CA" sz="1100" b="1" kern="1400" dirty="0">
                <a:solidFill>
                  <a:srgbClr val="004963"/>
                </a:solidFill>
                <a:latin typeface="Arial" panose="020B0604020202020204" pitchFamily="34" charset="0"/>
                <a:cs typeface="Arial" panose="020B0604020202020204" pitchFamily="34" charset="0"/>
              </a:rPr>
              <a:t>Area Structure Plan (ASP)</a:t>
            </a:r>
          </a:p>
          <a:p>
            <a:pPr marL="685800" lvl="1" indent="-228600">
              <a:spcAft>
                <a:spcPts val="18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Policy document with more detailed policies for a specific area of the County</a:t>
            </a:r>
          </a:p>
          <a:p>
            <a:pPr marL="228600" indent="-228600">
              <a:spcAft>
                <a:spcPts val="600"/>
              </a:spcAft>
              <a:buFont typeface="+mj-lt"/>
              <a:buAutoNum type="arabicPeriod"/>
            </a:pPr>
            <a:r>
              <a:rPr lang="en-CA" sz="1100" b="1" kern="1400" dirty="0">
                <a:ln>
                  <a:noFill/>
                </a:ln>
                <a:solidFill>
                  <a:srgbClr val="004963"/>
                </a:solidFill>
                <a:effectLst/>
                <a:latin typeface="Arial" panose="020B0604020202020204" pitchFamily="34" charset="0"/>
                <a:cs typeface="Arial" panose="020B0604020202020204" pitchFamily="34" charset="0"/>
              </a:rPr>
              <a:t>Land Use Bylaw (LUB)</a:t>
            </a:r>
          </a:p>
          <a:p>
            <a:pPr marL="685800" lvl="1" indent="-228600">
              <a:spcAft>
                <a:spcPts val="600"/>
              </a:spcAft>
              <a:buFont typeface="Arial" panose="020B0604020202020204" pitchFamily="34" charset="0"/>
              <a:buChar char="•"/>
            </a:pPr>
            <a:r>
              <a:rPr lang="en-CA" sz="1100" kern="1400" dirty="0">
                <a:solidFill>
                  <a:srgbClr val="004963"/>
                </a:solidFill>
                <a:latin typeface="Arial" panose="020B0604020202020204" pitchFamily="34" charset="0"/>
                <a:cs typeface="Arial" panose="020B0604020202020204" pitchFamily="34" charset="0"/>
              </a:rPr>
              <a:t>Provides the regulations for development and defines the various land use districts (zoning)</a:t>
            </a:r>
            <a:endParaRPr lang="en-CA" sz="1100" b="1" kern="1400" dirty="0">
              <a:ln>
                <a:noFill/>
              </a:ln>
              <a:solidFill>
                <a:srgbClr val="000000"/>
              </a:solidFill>
              <a:effectLst/>
              <a:latin typeface="Arial" panose="020B0604020202020204" pitchFamily="34" charset="0"/>
              <a:cs typeface="Arial" panose="020B0604020202020204" pitchFamily="34" charset="0"/>
            </a:endParaRPr>
          </a:p>
          <a:p>
            <a:pPr marL="0" marR="0" indent="0">
              <a:spcBef>
                <a:spcPts val="0"/>
              </a:spcBef>
              <a:spcAft>
                <a:spcPts val="600"/>
              </a:spcAft>
            </a:pPr>
            <a:r>
              <a:rPr lang="en-CA" sz="1100" kern="1400" dirty="0">
                <a:ln>
                  <a:noFill/>
                </a:ln>
                <a:solidFill>
                  <a:srgbClr val="000000"/>
                </a:solidFill>
                <a:effectLst/>
                <a:latin typeface="Arial" panose="020B0604020202020204" pitchFamily="34" charset="0"/>
                <a:cs typeface="Arial" panose="020B0604020202020204" pitchFamily="34" charset="0"/>
              </a:rPr>
              <a:t> </a:t>
            </a:r>
          </a:p>
        </p:txBody>
      </p:sp>
      <p:sp>
        <p:nvSpPr>
          <p:cNvPr id="25" name="Title Main Body">
            <a:extLst>
              <a:ext uri="{FF2B5EF4-FFF2-40B4-BE49-F238E27FC236}">
                <a16:creationId xmlns:a16="http://schemas.microsoft.com/office/drawing/2014/main" id="{0A944B02-0366-F474-1995-FB4DEC7D1AE8}"/>
              </a:ext>
            </a:extLst>
          </p:cNvPr>
          <p:cNvSpPr txBox="1">
            <a:spLocks/>
          </p:cNvSpPr>
          <p:nvPr/>
        </p:nvSpPr>
        <p:spPr bwMode="auto">
          <a:xfrm>
            <a:off x="1759528" y="3692656"/>
            <a:ext cx="5095586" cy="419100"/>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ts val="2200"/>
              </a:lnSpc>
              <a:spcAft>
                <a:spcPts val="800"/>
              </a:spcAft>
            </a:pPr>
            <a:r>
              <a:rPr lang="en-US" sz="1400" b="1" spc="40" dirty="0">
                <a:solidFill>
                  <a:srgbClr val="5D9732"/>
                </a:solidFill>
                <a:latin typeface="Arial" panose="020B0604020202020204" pitchFamily="34" charset="0"/>
                <a:ea typeface="Calibri" panose="020F0502020204030204" pitchFamily="34" charset="0"/>
                <a:cs typeface="Times New Roman" panose="02020603050405020304" pitchFamily="18" charset="0"/>
              </a:rPr>
              <a:t>MOUNTAIN VIEW COUNTY POLICY DOCUMENTS</a:t>
            </a:r>
            <a:endParaRPr lang="en-CA" sz="1400" b="1" dirty="0">
              <a:solidFill>
                <a:srgbClr val="5D973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Brochure Title">
            <a:extLst>
              <a:ext uri="{FF2B5EF4-FFF2-40B4-BE49-F238E27FC236}">
                <a16:creationId xmlns:a16="http://schemas.microsoft.com/office/drawing/2014/main" id="{EA2BA1EA-5843-6C7F-1CF8-9F71FF105F2B}"/>
              </a:ext>
            </a:extLst>
          </p:cNvPr>
          <p:cNvSpPr txBox="1">
            <a:spLocks/>
          </p:cNvSpPr>
          <p:nvPr/>
        </p:nvSpPr>
        <p:spPr bwMode="auto">
          <a:xfrm>
            <a:off x="3244719" y="513"/>
            <a:ext cx="3579910" cy="732722"/>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0" rIns="36576" bIns="36576" anchor="t" anchorCtr="0" upright="1">
            <a:noAutofit/>
          </a:bodyPr>
          <a:lstStyle/>
          <a:p>
            <a:pPr algn="r">
              <a:spcAft>
                <a:spcPts val="600"/>
              </a:spcAft>
            </a:pPr>
            <a:r>
              <a:rPr lang="en-CA" sz="2400" b="1" dirty="0">
                <a:solidFill>
                  <a:srgbClr val="FFFFFE"/>
                </a:solidFill>
                <a:effectLst/>
                <a:latin typeface="Arial" panose="020B0604020202020204" pitchFamily="34" charset="0"/>
                <a:ea typeface="Calibri" panose="020F0502020204030204" pitchFamily="34" charset="0"/>
                <a:cs typeface="Times New Roman" panose="02020603050405020304" pitchFamily="18" charset="0"/>
              </a:rPr>
              <a:t>Information on Land Use Plans and Policies</a:t>
            </a:r>
            <a:endParaRPr lang="en-CA" sz="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MVC Logo">
            <a:extLst>
              <a:ext uri="{FF2B5EF4-FFF2-40B4-BE49-F238E27FC236}">
                <a16:creationId xmlns:a16="http://schemas.microsoft.com/office/drawing/2014/main" id="{5B8EF5E1-D3AF-9957-CD73-08B623172334}"/>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219788" y="340058"/>
            <a:ext cx="2943906" cy="264196"/>
          </a:xfrm>
          <a:prstGeom prst="rect">
            <a:avLst/>
          </a:prstGeom>
        </p:spPr>
      </p:pic>
      <p:pic>
        <p:nvPicPr>
          <p:cNvPr id="14" name="Picture 13" descr="image">
            <a:extLst>
              <a:ext uri="{FF2B5EF4-FFF2-40B4-BE49-F238E27FC236}">
                <a16:creationId xmlns:a16="http://schemas.microsoft.com/office/drawing/2014/main" id="{10A6AD66-9AFC-E71C-0588-879BA4899A2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0441" y="8371685"/>
            <a:ext cx="746606" cy="746606"/>
          </a:xfrm>
          <a:prstGeom prst="rect">
            <a:avLst/>
          </a:prstGeom>
          <a:noFill/>
          <a:extLst>
            <a:ext uri="{909E8E84-426E-40DD-AFC4-6F175D3DCCD1}">
              <a14:hiddenFill xmlns:a14="http://schemas.microsoft.com/office/drawing/2010/main">
                <a:solidFill>
                  <a:srgbClr val="FFFFFF"/>
                </a:solidFill>
              </a14:hiddenFill>
            </a:ext>
          </a:extLst>
        </p:spPr>
      </p:pic>
      <p:sp>
        <p:nvSpPr>
          <p:cNvPr id="15" name="Left Side Text">
            <a:extLst>
              <a:ext uri="{FF2B5EF4-FFF2-40B4-BE49-F238E27FC236}">
                <a16:creationId xmlns:a16="http://schemas.microsoft.com/office/drawing/2014/main" id="{9DD52C5A-E234-9AE6-C3CF-290B4DD8E53B}"/>
              </a:ext>
            </a:extLst>
          </p:cNvPr>
          <p:cNvSpPr txBox="1">
            <a:spLocks/>
          </p:cNvSpPr>
          <p:nvPr/>
        </p:nvSpPr>
        <p:spPr bwMode="auto">
          <a:xfrm>
            <a:off x="69850" y="1755473"/>
            <a:ext cx="1623119" cy="7005093"/>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spcAft>
                <a:spcPts val="600"/>
              </a:spcAft>
            </a:pPr>
            <a:r>
              <a:rPr lang="en-CA" sz="11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rPr>
              <a:t>MUNICIPAL GOVERNMENT ACT</a:t>
            </a:r>
          </a:p>
          <a:p>
            <a:pPr>
              <a:lnSpc>
                <a:spcPts val="1400"/>
              </a:lnSpc>
              <a:spcAft>
                <a:spcPts val="600"/>
              </a:spcAft>
            </a:pPr>
            <a:r>
              <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rPr>
              <a:t>The Act outlines the powers of municipalities and the planning documents that municipalities prepare</a:t>
            </a:r>
          </a:p>
          <a:p>
            <a:pPr>
              <a:spcAft>
                <a:spcPts val="600"/>
              </a:spcAft>
            </a:pPr>
            <a:endParaRPr lang="en-CA" sz="11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endParaRPr>
          </a:p>
          <a:p>
            <a:pPr>
              <a:spcAft>
                <a:spcPts val="600"/>
              </a:spcAft>
            </a:pPr>
            <a:r>
              <a:rPr lang="en-CA" sz="11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rPr>
              <a:t>WHAT ARE CUMULATIVE EFFECTS? </a:t>
            </a:r>
          </a:p>
          <a:p>
            <a:pPr>
              <a:lnSpc>
                <a:spcPts val="1400"/>
              </a:lnSpc>
              <a:spcAft>
                <a:spcPts val="600"/>
              </a:spcAft>
            </a:pPr>
            <a:r>
              <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rPr>
              <a:t>The combined impacts from past and present development and land use activities</a:t>
            </a:r>
          </a:p>
          <a:p>
            <a:pPr>
              <a:lnSpc>
                <a:spcPts val="1400"/>
              </a:lnSpc>
              <a:spcAft>
                <a:spcPts val="600"/>
              </a:spcAft>
            </a:pPr>
            <a:endPar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600"/>
              </a:spcAft>
            </a:pPr>
            <a:endPar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600"/>
              </a:spcAft>
            </a:pPr>
            <a:endPar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600"/>
              </a:spcAft>
            </a:pPr>
            <a:endPar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600"/>
              </a:spcAft>
            </a:pPr>
            <a:endPar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endParaRPr>
          </a:p>
          <a:p>
            <a:pPr>
              <a:spcAft>
                <a:spcPts val="600"/>
              </a:spcAft>
            </a:pPr>
            <a:r>
              <a:rPr lang="en-CA" sz="1100" b="1" dirty="0">
                <a:solidFill>
                  <a:srgbClr val="FFCF01"/>
                </a:solidFill>
                <a:latin typeface="Arial" panose="020B0604020202020204" pitchFamily="34" charset="0"/>
                <a:ea typeface="Calibri" panose="020F0502020204030204" pitchFamily="34" charset="0"/>
                <a:cs typeface="Times New Roman" panose="02020603050405020304" pitchFamily="18" charset="0"/>
              </a:rPr>
              <a:t>WE’RE HERE TO HELP!</a:t>
            </a:r>
            <a:endParaRPr lang="en-CA" sz="11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600"/>
              </a:spcAft>
            </a:pPr>
            <a:r>
              <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rPr>
              <a:t>The staff at Mountain View County are available to assist with any questions you have. Contact us today! </a:t>
            </a:r>
          </a:p>
          <a:p>
            <a:pPr>
              <a:lnSpc>
                <a:spcPts val="1400"/>
              </a:lnSpc>
              <a:spcAft>
                <a:spcPts val="600"/>
              </a:spcAft>
            </a:pPr>
            <a:r>
              <a:rPr lang="en-CA" sz="1100" dirty="0">
                <a:solidFill>
                  <a:srgbClr val="FFFFFE"/>
                </a:solidFill>
                <a:latin typeface="Arial" panose="020B0604020202020204" pitchFamily="34" charset="0"/>
                <a:ea typeface="Calibri" panose="020F0502020204030204" pitchFamily="34" charset="0"/>
                <a:cs typeface="Times New Roman" panose="02020603050405020304" pitchFamily="18" charset="0"/>
              </a:rPr>
              <a:t>Visit the Planning &amp; Development Website or Scan the QR Code below </a:t>
            </a:r>
          </a:p>
          <a:p>
            <a:pPr>
              <a:spcAft>
                <a:spcPts val="600"/>
              </a:spcAft>
            </a:pPr>
            <a:endParaRPr lang="en-CA" sz="1100" dirty="0">
              <a:solidFill>
                <a:srgbClr val="FFFFFE"/>
              </a:solidFill>
              <a:effectLst/>
              <a:latin typeface="Arial" panose="020B0604020202020204" pitchFamily="34" charset="0"/>
              <a:ea typeface="Calibri" panose="020F0502020204030204" pitchFamily="34" charset="0"/>
              <a:cs typeface="Times New Roman" panose="02020603050405020304" pitchFamily="18" charset="0"/>
            </a:endParaRPr>
          </a:p>
          <a:p>
            <a:pPr>
              <a:spcAft>
                <a:spcPts val="600"/>
              </a:spcAft>
            </a:pPr>
            <a:endParaRPr lang="en-CA" sz="1100" dirty="0">
              <a:solidFill>
                <a:srgbClr val="FFFFFE"/>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23" name="Brochure Info">
            <a:extLst>
              <a:ext uri="{FF2B5EF4-FFF2-40B4-BE49-F238E27FC236}">
                <a16:creationId xmlns:a16="http://schemas.microsoft.com/office/drawing/2014/main" id="{54F315CD-D80E-3EFC-CBE9-94B05E297468}"/>
              </a:ext>
            </a:extLst>
          </p:cNvPr>
          <p:cNvSpPr txBox="1">
            <a:spLocks/>
          </p:cNvSpPr>
          <p:nvPr/>
        </p:nvSpPr>
        <p:spPr bwMode="auto">
          <a:xfrm>
            <a:off x="4307321" y="1284662"/>
            <a:ext cx="2480830" cy="2328681"/>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ts val="2200"/>
              </a:lnSpc>
              <a:spcAft>
                <a:spcPts val="800"/>
              </a:spcAft>
            </a:pPr>
            <a:r>
              <a:rPr lang="en-CA" sz="14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rPr>
              <a:t>WHAT IS LAND USE MANAGEMENT?</a:t>
            </a:r>
          </a:p>
          <a:p>
            <a:pPr>
              <a:lnSpc>
                <a:spcPts val="1600"/>
              </a:lnSpc>
              <a:spcAft>
                <a:spcPts val="800"/>
              </a:spcAft>
            </a:pPr>
            <a:r>
              <a:rPr lang="en-CA" sz="1100" dirty="0">
                <a:solidFill>
                  <a:schemeClr val="bg1"/>
                </a:solidFill>
                <a:latin typeface="Arial" panose="020B0604020202020204" pitchFamily="34" charset="0"/>
                <a:ea typeface="Calibri" panose="020F0502020204030204" pitchFamily="34" charset="0"/>
                <a:cs typeface="Times New Roman" panose="02020603050405020304" pitchFamily="18" charset="0"/>
              </a:rPr>
              <a:t>Agriculture is the backbone of the County and finding ways to preserve farmland is paramount. Land Use Management aims to balance development and growth pressures with environmental, social and economic considerations, while limiting cumulative effects. </a:t>
            </a:r>
            <a:endParaRPr lang="en-CA" sz="10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1026" name="Picture 2" descr="Support Detailed Rounded Lineal icon">
            <a:extLst>
              <a:ext uri="{FF2B5EF4-FFF2-40B4-BE49-F238E27FC236}">
                <a16:creationId xmlns:a16="http://schemas.microsoft.com/office/drawing/2014/main" id="{15500F96-AE55-AB48-A9D6-D9D6CE4FEF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4686" y="4246605"/>
            <a:ext cx="360000" cy="36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 ">
            <a:extLst>
              <a:ext uri="{FF2B5EF4-FFF2-40B4-BE49-F238E27FC236}">
                <a16:creationId xmlns:a16="http://schemas.microsoft.com/office/drawing/2014/main" id="{4364253B-AB63-053B-6CE7-7E73B0AB68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7870" y="6584970"/>
            <a:ext cx="360000" cy="3600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 ">
            <a:extLst>
              <a:ext uri="{FF2B5EF4-FFF2-40B4-BE49-F238E27FC236}">
                <a16:creationId xmlns:a16="http://schemas.microsoft.com/office/drawing/2014/main" id="{524A7178-408B-05D6-DA71-CAB724CC20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05334" y="5730121"/>
            <a:ext cx="360000" cy="360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 ">
            <a:extLst>
              <a:ext uri="{FF2B5EF4-FFF2-40B4-BE49-F238E27FC236}">
                <a16:creationId xmlns:a16="http://schemas.microsoft.com/office/drawing/2014/main" id="{92D98F18-CE42-7927-5438-844F5C5F5B4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05334" y="7319132"/>
            <a:ext cx="360000" cy="360000"/>
          </a:xfrm>
          <a:prstGeom prst="rect">
            <a:avLst/>
          </a:prstGeom>
          <a:noFill/>
          <a:extLst>
            <a:ext uri="{909E8E84-426E-40DD-AFC4-6F175D3DCCD1}">
              <a14:hiddenFill xmlns:a14="http://schemas.microsoft.com/office/drawing/2010/main">
                <a:solidFill>
                  <a:srgbClr val="FFFFFF"/>
                </a:solidFill>
              </a14:hiddenFill>
            </a:ext>
          </a:extLst>
        </p:spPr>
      </p:pic>
      <p:sp>
        <p:nvSpPr>
          <p:cNvPr id="18" name="Main Body">
            <a:extLst>
              <a:ext uri="{FF2B5EF4-FFF2-40B4-BE49-F238E27FC236}">
                <a16:creationId xmlns:a16="http://schemas.microsoft.com/office/drawing/2014/main" id="{0A6484B8-3C9E-4E12-A6ED-2877CB06AB44}"/>
              </a:ext>
            </a:extLst>
          </p:cNvPr>
          <p:cNvSpPr txBox="1">
            <a:spLocks/>
          </p:cNvSpPr>
          <p:nvPr/>
        </p:nvSpPr>
        <p:spPr bwMode="auto">
          <a:xfrm>
            <a:off x="1770995" y="8293609"/>
            <a:ext cx="5072651" cy="419100"/>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spcAft>
                <a:spcPts val="600"/>
              </a:spcAft>
            </a:pPr>
            <a:r>
              <a:rPr lang="en-CA" sz="1100" b="1" kern="1400" dirty="0">
                <a:ln>
                  <a:noFill/>
                </a:ln>
                <a:solidFill>
                  <a:srgbClr val="004963"/>
                </a:solidFill>
                <a:effectLst/>
                <a:latin typeface="Arial" panose="020B0604020202020204" pitchFamily="34" charset="0"/>
                <a:cs typeface="Arial" panose="020B0604020202020204" pitchFamily="34" charset="0"/>
              </a:rPr>
              <a:t>Each of the Plans must go through a public consultation process before they can be adopted by Council.</a:t>
            </a:r>
            <a:endParaRPr lang="en-CA" sz="1100" b="1" kern="1400" dirty="0">
              <a:ln>
                <a:noFill/>
              </a:ln>
              <a:solidFill>
                <a:srgbClr val="000000"/>
              </a:solidFill>
              <a:effectLst/>
              <a:latin typeface="Arial" panose="020B0604020202020204" pitchFamily="34" charset="0"/>
              <a:cs typeface="Arial" panose="020B0604020202020204" pitchFamily="34" charset="0"/>
            </a:endParaRPr>
          </a:p>
          <a:p>
            <a:pPr marL="0" marR="0" indent="0">
              <a:spcBef>
                <a:spcPts val="0"/>
              </a:spcBef>
              <a:spcAft>
                <a:spcPts val="600"/>
              </a:spcAft>
            </a:pPr>
            <a:r>
              <a:rPr lang="en-CA" sz="1100" kern="1400" dirty="0">
                <a:ln>
                  <a:noFill/>
                </a:ln>
                <a:solidFill>
                  <a:srgbClr val="000000"/>
                </a:solidFill>
                <a:effectLst/>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077357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oup of horses grazing in a field&#10;&#10;Description automatically generated">
            <a:extLst>
              <a:ext uri="{FF2B5EF4-FFF2-40B4-BE49-F238E27FC236}">
                <a16:creationId xmlns:a16="http://schemas.microsoft.com/office/drawing/2014/main" id="{13B67B95-6BCB-85B4-DD65-6E20E20700FF}"/>
              </a:ext>
            </a:extLst>
          </p:cNvPr>
          <p:cNvPicPr>
            <a:picLocks noChangeAspect="1"/>
          </p:cNvPicPr>
          <p:nvPr/>
        </p:nvPicPr>
        <p:blipFill rotWithShape="1">
          <a:blip r:embed="rId2">
            <a:extLst>
              <a:ext uri="{28A0092B-C50C-407E-A947-70E740481C1C}">
                <a14:useLocalDpi xmlns:a14="http://schemas.microsoft.com/office/drawing/2010/main" val="0"/>
              </a:ext>
            </a:extLst>
          </a:blip>
          <a:srcRect l="678" t="38389" r="-678" b="9696"/>
          <a:stretch/>
        </p:blipFill>
        <p:spPr>
          <a:xfrm>
            <a:off x="0" y="50807"/>
            <a:ext cx="5110561" cy="1768778"/>
          </a:xfrm>
          <a:prstGeom prst="rect">
            <a:avLst/>
          </a:prstGeom>
        </p:spPr>
      </p:pic>
      <p:grpSp>
        <p:nvGrpSpPr>
          <p:cNvPr id="21" name="Boxes">
            <a:extLst>
              <a:ext uri="{FF2B5EF4-FFF2-40B4-BE49-F238E27FC236}">
                <a16:creationId xmlns:a16="http://schemas.microsoft.com/office/drawing/2014/main" id="{5B1790CF-1FD8-5D52-80B1-28BAB359899D}"/>
              </a:ext>
            </a:extLst>
          </p:cNvPr>
          <p:cNvGrpSpPr>
            <a:grpSpLocks noGrp="1" noUngrp="1" noRot="1" noMove="1" noResize="1"/>
          </p:cNvGrpSpPr>
          <p:nvPr/>
        </p:nvGrpSpPr>
        <p:grpSpPr>
          <a:xfrm>
            <a:off x="0" y="-1"/>
            <a:ext cx="6858000" cy="9144001"/>
            <a:chOff x="0" y="-1"/>
            <a:chExt cx="6858000" cy="9144001"/>
          </a:xfrm>
        </p:grpSpPr>
        <p:sp>
          <p:nvSpPr>
            <p:cNvPr id="7" name="Box Right">
              <a:extLst>
                <a:ext uri="{FF2B5EF4-FFF2-40B4-BE49-F238E27FC236}">
                  <a16:creationId xmlns:a16="http://schemas.microsoft.com/office/drawing/2014/main" id="{B9C3B3CA-2C82-AF0C-863A-8D3D818AF9A1}"/>
                </a:ext>
              </a:extLst>
            </p:cNvPr>
            <p:cNvSpPr>
              <a:spLocks noGrp="1" noRot="1" noMove="1" noResize="1" noEditPoints="1" noAdjustHandles="1" noChangeArrowheads="1" noChangeShapeType="1"/>
            </p:cNvSpPr>
            <p:nvPr/>
          </p:nvSpPr>
          <p:spPr bwMode="auto">
            <a:xfrm>
              <a:off x="5029200" y="-1"/>
              <a:ext cx="1828800" cy="9144001"/>
            </a:xfrm>
            <a:prstGeom prst="rect">
              <a:avLst/>
            </a:prstGeom>
            <a:solidFill>
              <a:srgbClr val="004963"/>
            </a:solidFill>
            <a:ln>
              <a:noFill/>
            </a:ln>
            <a:effectLst/>
          </p:spPr>
          <p:txBody>
            <a:bodyPr rot="0" vert="horz" wrap="square" lIns="36576" tIns="36576" rIns="36576" bIns="36576" anchor="t" anchorCtr="0" upright="1">
              <a:noAutofit/>
            </a:bodyPr>
            <a:lstStyle/>
            <a:p>
              <a:endParaRPr lang="en-CA"/>
            </a:p>
          </p:txBody>
        </p:sp>
        <p:sp>
          <p:nvSpPr>
            <p:cNvPr id="9" name="Box Top">
              <a:extLst>
                <a:ext uri="{FF2B5EF4-FFF2-40B4-BE49-F238E27FC236}">
                  <a16:creationId xmlns:a16="http://schemas.microsoft.com/office/drawing/2014/main" id="{642FA228-C538-E569-BA6D-CE93B0CD5F27}"/>
                </a:ext>
              </a:extLst>
            </p:cNvPr>
            <p:cNvSpPr>
              <a:spLocks noGrp="1" noRot="1" noMove="1" noResize="1" noEditPoints="1" noAdjustHandles="1" noChangeArrowheads="1" noChangeShapeType="1"/>
            </p:cNvSpPr>
            <p:nvPr/>
          </p:nvSpPr>
          <p:spPr>
            <a:xfrm>
              <a:off x="0" y="0"/>
              <a:ext cx="6858000" cy="358140"/>
            </a:xfrm>
            <a:prstGeom prst="rect">
              <a:avLst/>
            </a:prstGeom>
            <a:gradFill>
              <a:gsLst>
                <a:gs pos="0">
                  <a:srgbClr val="0073AE"/>
                </a:gs>
                <a:gs pos="100000">
                  <a:srgbClr val="004963"/>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7" name="MVC Contact Details">
            <a:extLst>
              <a:ext uri="{FF2B5EF4-FFF2-40B4-BE49-F238E27FC236}">
                <a16:creationId xmlns:a16="http://schemas.microsoft.com/office/drawing/2014/main" id="{AFA4912C-88D4-032B-0E6E-D5BA0FA08F40}"/>
              </a:ext>
            </a:extLst>
          </p:cNvPr>
          <p:cNvGrpSpPr>
            <a:grpSpLocks noGrp="1" noUngrp="1" noRot="1" noMove="1" noResize="1"/>
          </p:cNvGrpSpPr>
          <p:nvPr/>
        </p:nvGrpSpPr>
        <p:grpSpPr>
          <a:xfrm>
            <a:off x="-3658" y="5897880"/>
            <a:ext cx="5032222" cy="3246120"/>
            <a:chOff x="-3658" y="5897880"/>
            <a:chExt cx="5032222" cy="3246120"/>
          </a:xfrm>
        </p:grpSpPr>
        <p:sp>
          <p:nvSpPr>
            <p:cNvPr id="12" name="Bottom Box">
              <a:extLst>
                <a:ext uri="{FF2B5EF4-FFF2-40B4-BE49-F238E27FC236}">
                  <a16:creationId xmlns:a16="http://schemas.microsoft.com/office/drawing/2014/main" id="{09A7DE4F-39B0-AF5D-7259-37B87F1A9D7D}"/>
                </a:ext>
              </a:extLst>
            </p:cNvPr>
            <p:cNvSpPr>
              <a:spLocks noGrp="1" noRot="1" noMove="1" noResize="1" noEditPoints="1" noAdjustHandles="1" noChangeArrowheads="1" noChangeShapeType="1"/>
            </p:cNvSpPr>
            <p:nvPr/>
          </p:nvSpPr>
          <p:spPr bwMode="auto">
            <a:xfrm>
              <a:off x="-3658" y="6244590"/>
              <a:ext cx="5032222" cy="2899410"/>
            </a:xfrm>
            <a:prstGeom prst="rect">
              <a:avLst/>
            </a:prstGeom>
            <a:solidFill>
              <a:srgbClr val="0073AE"/>
            </a:solidFill>
            <a:ln>
              <a:noFill/>
            </a:ln>
            <a:effectLst/>
          </p:spPr>
          <p:txBody>
            <a:bodyPr rot="0" vert="horz" wrap="square" lIns="36576" tIns="36576" rIns="36576" bIns="36576" anchor="t" anchorCtr="0" upright="1">
              <a:noAutofit/>
            </a:bodyPr>
            <a:lstStyle/>
            <a:p>
              <a:endParaRPr lang="en-CA"/>
            </a:p>
          </p:txBody>
        </p:sp>
        <p:sp>
          <p:nvSpPr>
            <p:cNvPr id="13" name="Box for Get the Info">
              <a:extLst>
                <a:ext uri="{FF2B5EF4-FFF2-40B4-BE49-F238E27FC236}">
                  <a16:creationId xmlns:a16="http://schemas.microsoft.com/office/drawing/2014/main" id="{62E19F2B-1199-2188-C5D3-46D934332069}"/>
                </a:ext>
              </a:extLst>
            </p:cNvPr>
            <p:cNvSpPr>
              <a:spLocks noGrp="1" noRot="1" noMove="1" noResize="1" noEditPoints="1" noAdjustHandles="1" noChangeArrowheads="1" noChangeShapeType="1"/>
            </p:cNvSpPr>
            <p:nvPr/>
          </p:nvSpPr>
          <p:spPr bwMode="auto">
            <a:xfrm>
              <a:off x="-3658" y="5897880"/>
              <a:ext cx="5032222" cy="347345"/>
            </a:xfrm>
            <a:prstGeom prst="rect">
              <a:avLst/>
            </a:prstGeom>
            <a:gradFill>
              <a:gsLst>
                <a:gs pos="0">
                  <a:srgbClr val="0073AE"/>
                </a:gs>
                <a:gs pos="100000">
                  <a:srgbClr val="004963"/>
                </a:gs>
              </a:gsLst>
              <a:lin ang="5400000" scaled="1"/>
            </a:gradFill>
            <a:ln>
              <a:noFill/>
            </a:ln>
            <a:effectLst/>
          </p:spPr>
          <p:txBody>
            <a:bodyPr rot="0" vert="horz" wrap="square" lIns="36576" tIns="36576" rIns="36576" bIns="36576" anchor="t" anchorCtr="0" upright="1">
              <a:noAutofit/>
            </a:bodyPr>
            <a:lstStyle/>
            <a:p>
              <a:endParaRPr lang="en-CA"/>
            </a:p>
          </p:txBody>
        </p:sp>
        <p:sp>
          <p:nvSpPr>
            <p:cNvPr id="15" name="GET THE INFORMATION YOU NEED">
              <a:extLst>
                <a:ext uri="{FF2B5EF4-FFF2-40B4-BE49-F238E27FC236}">
                  <a16:creationId xmlns:a16="http://schemas.microsoft.com/office/drawing/2014/main" id="{282679B9-5F9B-EB17-E5BE-957CCD615400}"/>
                </a:ext>
              </a:extLst>
            </p:cNvPr>
            <p:cNvSpPr txBox="1">
              <a:spLocks noGrp="1" noRot="1" noMove="1" noResize="1" noEditPoints="1" noAdjustHandles="1" noChangeArrowheads="1" noChangeShapeType="1"/>
            </p:cNvSpPr>
            <p:nvPr/>
          </p:nvSpPr>
          <p:spPr bwMode="auto">
            <a:xfrm>
              <a:off x="154845" y="5929304"/>
              <a:ext cx="4255109" cy="342900"/>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gn="just">
                <a:lnSpc>
                  <a:spcPts val="2000"/>
                </a:lnSpc>
                <a:spcAft>
                  <a:spcPts val="800"/>
                </a:spcAft>
              </a:pPr>
              <a:r>
                <a:rPr lang="en-CA" sz="1600" b="1" spc="100" dirty="0">
                  <a:solidFill>
                    <a:srgbClr val="FFFFFE"/>
                  </a:solidFill>
                  <a:effectLst/>
                  <a:latin typeface="Arial" panose="020B0604020202020204" pitchFamily="34" charset="0"/>
                  <a:ea typeface="Calibri" panose="020F0502020204030204" pitchFamily="34" charset="0"/>
                  <a:cs typeface="Times New Roman" panose="02020603050405020304" pitchFamily="18" charset="0"/>
                </a:rPr>
                <a:t>GET THE INFORMATION YOU NEED:</a:t>
              </a:r>
              <a:endParaRPr lang="en-CA" sz="11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4" name="Smartphone Box">
              <a:extLst>
                <a:ext uri="{FF2B5EF4-FFF2-40B4-BE49-F238E27FC236}">
                  <a16:creationId xmlns:a16="http://schemas.microsoft.com/office/drawing/2014/main" id="{A8CF487C-3E29-5DFB-AA3E-9CBA9F3AB016}"/>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3662" y="6303954"/>
              <a:ext cx="2789238" cy="27892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pic>
        <p:sp>
          <p:nvSpPr>
            <p:cNvPr id="25" name="MVC Contact">
              <a:extLst>
                <a:ext uri="{FF2B5EF4-FFF2-40B4-BE49-F238E27FC236}">
                  <a16:creationId xmlns:a16="http://schemas.microsoft.com/office/drawing/2014/main" id="{30F5BCA1-EA9D-694B-0BEF-214F055A34E0}"/>
                </a:ext>
              </a:extLst>
            </p:cNvPr>
            <p:cNvSpPr txBox="1">
              <a:spLocks noGrp="1" noRot="1" noMove="1" noResize="1" noEditPoints="1" noAdjustHandles="1" noChangeArrowheads="1" noChangeShapeType="1"/>
            </p:cNvSpPr>
            <p:nvPr/>
          </p:nvSpPr>
          <p:spPr bwMode="auto">
            <a:xfrm>
              <a:off x="2882900" y="6280479"/>
              <a:ext cx="2145664" cy="1260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FFFFFF"/>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10 - 1408 - Twp Rd 320</a:t>
              </a:r>
              <a:br>
                <a:rPr kumimoji="0" lang="en-US" altLang="en-US" sz="1100" b="0" i="0" u="none" strike="noStrike" cap="none" normalizeH="0" baseline="0" dirty="0">
                  <a:ln>
                    <a:noFill/>
                  </a:ln>
                  <a:solidFill>
                    <a:schemeClr val="bg1"/>
                  </a:solidFill>
                  <a:effectLst/>
                  <a:latin typeface="Arial" panose="020B0604020202020204" pitchFamily="34" charset="0"/>
                  <a:cs typeface="Arial" panose="020B0604020202020204" pitchFamily="34" charset="0"/>
                </a:rPr>
              </a:br>
              <a:r>
                <a:rPr kumimoji="0" lang="en-US" altLang="en-US" sz="11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Postal Bag 100</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bg1"/>
                  </a:solidFill>
                  <a:effectLst/>
                  <a:latin typeface="Arial" panose="020B0604020202020204" pitchFamily="34" charset="0"/>
                  <a:cs typeface="Arial" panose="020B0604020202020204" pitchFamily="34" charset="0"/>
                </a:rPr>
                <a:t>Didsbury, AB T0M 0W0</a:t>
              </a:r>
            </a:p>
            <a:p>
              <a:pPr marL="0" marR="0" lvl="0" indent="0" algn="ctr" defTabSz="914400" rtl="0" eaLnBrk="0" fontAlgn="base" latinLnBrk="0" hangingPunct="0">
                <a:lnSpc>
                  <a:spcPct val="100000"/>
                </a:lnSpc>
                <a:spcBef>
                  <a:spcPct val="0"/>
                </a:spcBef>
                <a:spcAft>
                  <a:spcPct val="0"/>
                </a:spcAft>
                <a:buClrTx/>
                <a:buSzTx/>
                <a:buFontTx/>
                <a:buNone/>
                <a:tabLst/>
              </a:pPr>
              <a:br>
                <a:rPr kumimoji="0" lang="en-US" altLang="en-US" sz="800" b="0" i="0" u="none" strike="noStrike" cap="none" normalizeH="0" baseline="0" dirty="0">
                  <a:ln>
                    <a:noFill/>
                  </a:ln>
                  <a:solidFill>
                    <a:schemeClr val="bg1"/>
                  </a:solidFill>
                  <a:effectLst/>
                  <a:latin typeface="Franklin Gothic Demi" panose="020B0703020102020204" pitchFamily="34" charset="0"/>
                </a:rPr>
              </a:br>
              <a:r>
                <a:rPr kumimoji="0" lang="en-US" altLang="en-US" sz="1100" b="0" i="0" u="none" strike="noStrike" cap="none" normalizeH="0" baseline="0" dirty="0">
                  <a:ln>
                    <a:noFill/>
                  </a:ln>
                  <a:solidFill>
                    <a:schemeClr val="bg1"/>
                  </a:solidFill>
                  <a:effectLst/>
                  <a:latin typeface="Franklin Gothic Demi" panose="020B0703020102020204" pitchFamily="34" charset="0"/>
                </a:rPr>
                <a:t>Main</a:t>
              </a:r>
              <a:r>
                <a:rPr kumimoji="0" lang="en-US" altLang="en-US" sz="1100" b="0" i="0" u="none" strike="noStrike" cap="none" normalizeH="0" baseline="0" dirty="0">
                  <a:ln>
                    <a:noFill/>
                  </a:ln>
                  <a:solidFill>
                    <a:schemeClr val="bg1"/>
                  </a:solidFill>
                  <a:effectLst/>
                  <a:latin typeface="Franklin Gothic Demi Cond" panose="020B0706030402020204" pitchFamily="34" charset="0"/>
                </a:rPr>
                <a:t>:</a:t>
              </a:r>
              <a:r>
                <a:rPr kumimoji="0" lang="en-US" altLang="en-US" sz="1100" b="0" i="0" u="none" strike="noStrike" cap="none" normalizeH="0" baseline="0" dirty="0">
                  <a:ln>
                    <a:noFill/>
                  </a:ln>
                  <a:solidFill>
                    <a:schemeClr val="bg1"/>
                  </a:solidFill>
                  <a:effectLst/>
                  <a:latin typeface="Franklin Gothic Book" panose="020B0503020102020204" pitchFamily="34" charset="0"/>
                </a:rPr>
                <a:t> 403-335-3311</a:t>
              </a:r>
              <a:br>
                <a:rPr kumimoji="0" lang="en-US" altLang="en-US" sz="1100" b="0" i="0" u="none" strike="noStrike" cap="none" normalizeH="0" baseline="0" dirty="0">
                  <a:ln>
                    <a:noFill/>
                  </a:ln>
                  <a:solidFill>
                    <a:schemeClr val="bg1"/>
                  </a:solidFill>
                  <a:effectLst/>
                  <a:latin typeface="Franklin Gothic Book" panose="020B0503020102020204" pitchFamily="34" charset="0"/>
                </a:rPr>
              </a:br>
              <a:r>
                <a:rPr kumimoji="0" lang="en-US" altLang="en-US" sz="1100" b="0" i="0" u="none" strike="noStrike" cap="none" normalizeH="0" baseline="0" dirty="0">
                  <a:ln>
                    <a:noFill/>
                  </a:ln>
                  <a:solidFill>
                    <a:schemeClr val="bg1"/>
                  </a:solidFill>
                  <a:effectLst/>
                  <a:latin typeface="Franklin Gothic Demi" panose="020B0703020102020204" pitchFamily="34" charset="0"/>
                </a:rPr>
                <a:t>Fax:</a:t>
              </a:r>
              <a:r>
                <a:rPr kumimoji="0" lang="en-US" altLang="en-US" sz="1100" b="0" i="0" u="none" strike="noStrike" cap="none" normalizeH="0" baseline="0" dirty="0">
                  <a:ln>
                    <a:noFill/>
                  </a:ln>
                  <a:solidFill>
                    <a:schemeClr val="bg1"/>
                  </a:solidFill>
                  <a:effectLst/>
                  <a:latin typeface="Franklin Gothic Book" panose="020B0503020102020204" pitchFamily="34" charset="0"/>
                </a:rPr>
                <a:t> 403-335-9207</a:t>
              </a:r>
              <a:br>
                <a:rPr kumimoji="0" lang="en-US" altLang="en-US" sz="1100" b="0" i="0" u="none" strike="noStrike" cap="none" normalizeH="0" baseline="0" dirty="0">
                  <a:ln>
                    <a:noFill/>
                  </a:ln>
                  <a:solidFill>
                    <a:schemeClr val="bg1"/>
                  </a:solidFill>
                  <a:effectLst/>
                  <a:latin typeface="Franklin Gothic Book" panose="020B0503020102020204" pitchFamily="34" charset="0"/>
                </a:rPr>
              </a:br>
              <a:r>
                <a:rPr kumimoji="0" lang="en-US" altLang="en-US" sz="1100" b="0" i="0" u="none" strike="noStrike" cap="none" normalizeH="0" baseline="0" dirty="0">
                  <a:ln>
                    <a:noFill/>
                  </a:ln>
                  <a:solidFill>
                    <a:schemeClr val="bg1"/>
                  </a:solidFill>
                  <a:effectLst/>
                  <a:latin typeface="Franklin Gothic Demi" panose="020B0703020102020204" pitchFamily="34" charset="0"/>
                </a:rPr>
                <a:t>Toll Free:</a:t>
              </a:r>
              <a:r>
                <a:rPr kumimoji="0" lang="en-US" altLang="en-US" sz="1100" b="0" i="0" u="none" strike="noStrike" cap="none" normalizeH="0" baseline="0" dirty="0">
                  <a:ln>
                    <a:noFill/>
                  </a:ln>
                  <a:solidFill>
                    <a:schemeClr val="bg1"/>
                  </a:solidFill>
                  <a:effectLst/>
                  <a:latin typeface="Franklin Gothic Book" panose="020B0503020102020204" pitchFamily="34" charset="0"/>
                </a:rPr>
                <a:t> 1-877-264-9754</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1100" u="sng" dirty="0">
                  <a:solidFill>
                    <a:schemeClr val="bg1"/>
                  </a:solidFill>
                  <a:latin typeface="Franklin Gothic Book" panose="020B0503020102020204" pitchFamily="34" charset="0"/>
                </a:rPr>
                <a:t>www.mountainviewcounty.com</a:t>
              </a:r>
              <a:endParaRPr kumimoji="0" lang="en-US" altLang="en-US" sz="1100" b="0" i="0" u="sng" strike="noStrike" cap="none" normalizeH="0" baseline="0" dirty="0">
                <a:ln>
                  <a:noFill/>
                </a:ln>
                <a:solidFill>
                  <a:schemeClr val="bg1"/>
                </a:solidFill>
                <a:effectLst/>
                <a:latin typeface="Franklin Gothic Book" panose="020B05030201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bg1"/>
                </a:solidFill>
                <a:effectLst/>
                <a:latin typeface="Franklin Gothic Book" panose="020B0503020102020204" pitchFamily="34" charset="0"/>
              </a:endParaRPr>
            </a:p>
          </p:txBody>
        </p:sp>
      </p:grpSp>
      <p:sp>
        <p:nvSpPr>
          <p:cNvPr id="10" name="Text Right Side">
            <a:extLst>
              <a:ext uri="{FF2B5EF4-FFF2-40B4-BE49-F238E27FC236}">
                <a16:creationId xmlns:a16="http://schemas.microsoft.com/office/drawing/2014/main" id="{EFFA4DA2-936E-18FE-2690-CB573C24766E}"/>
              </a:ext>
            </a:extLst>
          </p:cNvPr>
          <p:cNvSpPr txBox="1">
            <a:spLocks/>
          </p:cNvSpPr>
          <p:nvPr/>
        </p:nvSpPr>
        <p:spPr bwMode="auto">
          <a:xfrm>
            <a:off x="5099050" y="446405"/>
            <a:ext cx="1758950" cy="8697595"/>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spcAft>
                <a:spcPts val="1200"/>
              </a:spcAft>
            </a:pPr>
            <a:r>
              <a:rPr lang="en-CA" sz="1000" b="1" dirty="0">
                <a:solidFill>
                  <a:srgbClr val="FFCF01"/>
                </a:solidFill>
                <a:latin typeface="Arial" panose="020B0604020202020204" pitchFamily="34" charset="0"/>
                <a:ea typeface="Calibri" panose="020F0502020204030204" pitchFamily="34" charset="0"/>
                <a:cs typeface="Times New Roman" panose="02020603050405020304" pitchFamily="18" charset="0"/>
              </a:rPr>
              <a:t>INTERMUNICIPAL DEVELOPMENT PLANS (IDPS)</a:t>
            </a:r>
          </a:p>
          <a:p>
            <a:pPr>
              <a:spcAft>
                <a:spcPts val="1200"/>
              </a:spcAft>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There are six IDPs with the County’s neighbouring municipalities:</a:t>
            </a:r>
          </a:p>
          <a:p>
            <a:pPr marL="171450" indent="-171450">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Town of Carstairs</a:t>
            </a:r>
          </a:p>
          <a:p>
            <a:pPr marL="171450" indent="-171450">
              <a:spcAft>
                <a:spcPts val="600"/>
              </a:spcAft>
              <a:buFont typeface="Arial" panose="020B0604020202020204" pitchFamily="34" charset="0"/>
              <a:buChar char="•"/>
            </a:pPr>
            <a:r>
              <a:rPr lang="en-CA" sz="1000">
                <a:solidFill>
                  <a:srgbClr val="FFFFFE"/>
                </a:solidFill>
                <a:latin typeface="Arial" panose="020B0604020202020204" pitchFamily="34" charset="0"/>
                <a:ea typeface="Calibri" panose="020F0502020204030204" pitchFamily="34" charset="0"/>
                <a:cs typeface="Times New Roman" panose="02020603050405020304" pitchFamily="18" charset="0"/>
              </a:rPr>
              <a:t>Village </a:t>
            </a: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of Cremona</a:t>
            </a:r>
          </a:p>
          <a:p>
            <a:pPr marL="171450" indent="-171450">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Town of Didsbury</a:t>
            </a:r>
          </a:p>
          <a:p>
            <a:pPr marL="171450" indent="-171450">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Town of Olds</a:t>
            </a:r>
          </a:p>
          <a:p>
            <a:pPr marL="171450" indent="-171450">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Town of Sundre</a:t>
            </a:r>
          </a:p>
          <a:p>
            <a:pPr marL="171450" indent="-171450">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MD of Bighorn</a:t>
            </a:r>
          </a:p>
          <a:p>
            <a:pPr>
              <a:spcAft>
                <a:spcPts val="1200"/>
              </a:spcAft>
            </a:pPr>
            <a:endParaRPr lang="en-CA" sz="1000" b="1" dirty="0">
              <a:solidFill>
                <a:srgbClr val="FFCF01"/>
              </a:solidFill>
              <a:latin typeface="Arial" panose="020B0604020202020204" pitchFamily="34" charset="0"/>
              <a:ea typeface="Calibri" panose="020F0502020204030204" pitchFamily="34" charset="0"/>
              <a:cs typeface="Times New Roman" panose="02020603050405020304" pitchFamily="18" charset="0"/>
            </a:endParaRPr>
          </a:p>
          <a:p>
            <a:pPr>
              <a:spcAft>
                <a:spcPts val="1200"/>
              </a:spcAft>
            </a:pPr>
            <a:endParaRPr lang="en-CA" sz="1000" b="1" dirty="0">
              <a:solidFill>
                <a:srgbClr val="FFCF01"/>
              </a:solidFill>
              <a:latin typeface="Arial" panose="020B0604020202020204" pitchFamily="34" charset="0"/>
              <a:ea typeface="Calibri" panose="020F0502020204030204" pitchFamily="34" charset="0"/>
              <a:cs typeface="Times New Roman" panose="02020603050405020304" pitchFamily="18" charset="0"/>
            </a:endParaRPr>
          </a:p>
          <a:p>
            <a:pPr>
              <a:spcAft>
                <a:spcPts val="1200"/>
              </a:spcAft>
            </a:pPr>
            <a:r>
              <a:rPr lang="en-CA" sz="1000" b="1" dirty="0">
                <a:solidFill>
                  <a:srgbClr val="FFCF01"/>
                </a:solidFill>
                <a:latin typeface="Arial" panose="020B0604020202020204" pitchFamily="34" charset="0"/>
                <a:ea typeface="Calibri" panose="020F0502020204030204" pitchFamily="34" charset="0"/>
                <a:cs typeface="Times New Roman" panose="02020603050405020304" pitchFamily="18" charset="0"/>
              </a:rPr>
              <a:t>AREA STRUCTURE PLANS (ASP)</a:t>
            </a:r>
            <a:endParaRPr lang="en-CA" sz="1000" b="1" dirty="0">
              <a:solidFill>
                <a:srgbClr val="FFCF01"/>
              </a:solidFill>
              <a:effectLst/>
              <a:latin typeface="Arial" panose="020B0604020202020204" pitchFamily="34" charset="0"/>
              <a:ea typeface="Calibri" panose="020F0502020204030204" pitchFamily="34" charset="0"/>
              <a:cs typeface="Times New Roman" panose="02020603050405020304" pitchFamily="18" charset="0"/>
            </a:endParaRPr>
          </a:p>
          <a:p>
            <a:pPr>
              <a:lnSpc>
                <a:spcPts val="1400"/>
              </a:lnSpc>
              <a:spcAft>
                <a:spcPts val="1200"/>
              </a:spcAft>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There are nine ASPs for specific areas of the County:</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Bearberry / Red Deer River Corridor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Bergen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Eagle Valley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East Didsbury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Olds-Didsbury Airport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SE Sundre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South Carstairs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South McDougal Flats ASP</a:t>
            </a:r>
          </a:p>
          <a:p>
            <a:pPr marL="171450" indent="-171450">
              <a:lnSpc>
                <a:spcPts val="1400"/>
              </a:lnSpc>
              <a:spcAft>
                <a:spcPts val="600"/>
              </a:spcAft>
              <a:buFont typeface="Arial" panose="020B0604020202020204" pitchFamily="34" charset="0"/>
              <a:buChar char="•"/>
            </a:pPr>
            <a:r>
              <a:rPr lang="en-CA" sz="1000" dirty="0">
                <a:solidFill>
                  <a:srgbClr val="FFFFFE"/>
                </a:solidFill>
                <a:latin typeface="Arial" panose="020B0604020202020204" pitchFamily="34" charset="0"/>
                <a:ea typeface="Calibri" panose="020F0502020204030204" pitchFamily="34" charset="0"/>
                <a:cs typeface="Times New Roman" panose="02020603050405020304" pitchFamily="18" charset="0"/>
              </a:rPr>
              <a:t>Water Valley-Winchell Lake ASP</a:t>
            </a:r>
          </a:p>
        </p:txBody>
      </p:sp>
      <p:sp>
        <p:nvSpPr>
          <p:cNvPr id="11" name="Title">
            <a:extLst>
              <a:ext uri="{FF2B5EF4-FFF2-40B4-BE49-F238E27FC236}">
                <a16:creationId xmlns:a16="http://schemas.microsoft.com/office/drawing/2014/main" id="{9B193F5F-20E5-809A-1694-95E2B4ADDDF5}"/>
              </a:ext>
            </a:extLst>
          </p:cNvPr>
          <p:cNvSpPr txBox="1">
            <a:spLocks/>
          </p:cNvSpPr>
          <p:nvPr/>
        </p:nvSpPr>
        <p:spPr bwMode="auto">
          <a:xfrm>
            <a:off x="0" y="1459591"/>
            <a:ext cx="5344795" cy="457200"/>
          </a:xfrm>
          <a:prstGeom prst="rect">
            <a:avLst/>
          </a:prstGeom>
          <a:noFill/>
          <a:ln>
            <a:noFill/>
          </a:ln>
          <a:effectLst/>
          <a:extLst>
            <a:ext uri="{909E8E84-426E-40DD-AFC4-6F175D3DCCD1}">
              <a14:hiddenFill xmlns:a14="http://schemas.microsoft.com/office/drawing/2010/main">
                <a:solidFill>
                  <a:srgbClr val="FFFFFE"/>
                </a:solidFill>
              </a14:hiddenFill>
            </a:ext>
            <a:ext uri="{91240B29-F687-4F45-9708-019B960494DF}">
              <a14:hiddenLine xmlns:a14="http://schemas.microsoft.com/office/drawing/2010/main" w="9525" algn="in">
                <a:solidFill>
                  <a:srgbClr val="212120"/>
                </a:solidFill>
                <a:miter lim="800000"/>
                <a:headEnd/>
                <a:tailEnd/>
              </a14:hiddenLine>
            </a:ext>
            <a:ext uri="{AF507438-7753-43E0-B8FC-AC1667EBCBE1}">
              <a14:hiddenEffects xmlns:a14="http://schemas.microsoft.com/office/drawing/2010/main">
                <a:effectLst/>
              </a14:hiddenEffects>
            </a:ext>
          </a:extLst>
        </p:spPr>
        <p:txBody>
          <a:bodyPr rot="0" vert="horz" wrap="square" lIns="36576" tIns="36576" rIns="36576" bIns="36576" anchor="t" anchorCtr="0" upright="1">
            <a:noAutofit/>
          </a:bodyPr>
          <a:lstStyle/>
          <a:p>
            <a:pPr>
              <a:lnSpc>
                <a:spcPts val="3000"/>
              </a:lnSpc>
              <a:spcAft>
                <a:spcPts val="800"/>
              </a:spcAft>
            </a:pPr>
            <a:r>
              <a:rPr lang="en-US" sz="1600" b="1" spc="100" dirty="0">
                <a:solidFill>
                  <a:schemeClr val="bg1"/>
                </a:solidFill>
                <a:latin typeface="Arial" panose="020B0604020202020204" pitchFamily="34" charset="0"/>
                <a:ea typeface="Calibri" panose="020F0502020204030204" pitchFamily="34" charset="0"/>
                <a:cs typeface="Times New Roman" panose="02020603050405020304" pitchFamily="18" charset="0"/>
              </a:rPr>
              <a:t>PLANNING HIERARCHY</a:t>
            </a:r>
            <a:endParaRPr lang="en-CA" sz="9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MVC Logo" descr="A black and white logo&#10;&#10;Description automatically generated with medium confidence">
            <a:extLst>
              <a:ext uri="{FF2B5EF4-FFF2-40B4-BE49-F238E27FC236}">
                <a16:creationId xmlns:a16="http://schemas.microsoft.com/office/drawing/2014/main" id="{83C3E760-6A79-0BA5-9BC7-129BABBB34F8}"/>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5236794" y="8115832"/>
            <a:ext cx="1413612" cy="936367"/>
          </a:xfrm>
          <a:prstGeom prst="rect">
            <a:avLst/>
          </a:prstGeom>
        </p:spPr>
      </p:pic>
      <p:grpSp>
        <p:nvGrpSpPr>
          <p:cNvPr id="3" name="Social Media Box">
            <a:extLst>
              <a:ext uri="{FF2B5EF4-FFF2-40B4-BE49-F238E27FC236}">
                <a16:creationId xmlns:a16="http://schemas.microsoft.com/office/drawing/2014/main" id="{C39F2F48-182A-3D72-ED26-B1D2941AD0F3}"/>
              </a:ext>
            </a:extLst>
          </p:cNvPr>
          <p:cNvGrpSpPr>
            <a:grpSpLocks noGrp="1" noUngrp="1" noRot="1" noMove="1" noResize="1"/>
          </p:cNvGrpSpPr>
          <p:nvPr/>
        </p:nvGrpSpPr>
        <p:grpSpPr>
          <a:xfrm>
            <a:off x="2941073" y="7717777"/>
            <a:ext cx="2090052" cy="1375416"/>
            <a:chOff x="2941073" y="7717777"/>
            <a:chExt cx="2090052" cy="1375416"/>
          </a:xfrm>
        </p:grpSpPr>
        <p:sp>
          <p:nvSpPr>
            <p:cNvPr id="23" name="White Box">
              <a:extLst>
                <a:ext uri="{FF2B5EF4-FFF2-40B4-BE49-F238E27FC236}">
                  <a16:creationId xmlns:a16="http://schemas.microsoft.com/office/drawing/2014/main" id="{BA41AF69-BFBA-7344-6AE2-C4571A5B613C}"/>
                </a:ext>
              </a:extLst>
            </p:cNvPr>
            <p:cNvSpPr>
              <a:spLocks noGrp="1" noRot="1" noMove="1" noResize="1" noEditPoints="1" noAdjustHandles="1" noChangeArrowheads="1" noChangeShapeType="1"/>
            </p:cNvSpPr>
            <p:nvPr/>
          </p:nvSpPr>
          <p:spPr>
            <a:xfrm>
              <a:off x="2941708" y="7727951"/>
              <a:ext cx="2028049" cy="13652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pic>
          <p:nvPicPr>
            <p:cNvPr id="8" name="Facebook Logo" descr="A blue and black logo&#10;&#10;Description automatically generated">
              <a:extLst>
                <a:ext uri="{FF2B5EF4-FFF2-40B4-BE49-F238E27FC236}">
                  <a16:creationId xmlns:a16="http://schemas.microsoft.com/office/drawing/2014/main" id="{5B845B3F-C6D9-3380-97D3-2504F700A223}"/>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tretch>
              <a:fillRect/>
            </a:stretch>
          </p:blipFill>
          <p:spPr>
            <a:xfrm>
              <a:off x="2986181" y="7949659"/>
              <a:ext cx="216000" cy="216000"/>
            </a:xfrm>
            <a:prstGeom prst="rect">
              <a:avLst/>
            </a:prstGeom>
          </p:spPr>
        </p:pic>
        <p:sp>
          <p:nvSpPr>
            <p:cNvPr id="38" name="Facebook.com/MVC">
              <a:extLst>
                <a:ext uri="{FF2B5EF4-FFF2-40B4-BE49-F238E27FC236}">
                  <a16:creationId xmlns:a16="http://schemas.microsoft.com/office/drawing/2014/main" id="{93D7078B-37F6-2EE5-B6B8-8B3129A356B6}"/>
                </a:ext>
              </a:extLst>
            </p:cNvPr>
            <p:cNvSpPr txBox="1">
              <a:spLocks noGrp="1" noRot="1" noMove="1" noResize="1" noEditPoints="1" noAdjustHandles="1" noChangeArrowheads="1" noChangeShapeType="1"/>
            </p:cNvSpPr>
            <p:nvPr/>
          </p:nvSpPr>
          <p:spPr>
            <a:xfrm>
              <a:off x="3236539" y="7934349"/>
              <a:ext cx="1697938" cy="246221"/>
            </a:xfrm>
            <a:prstGeom prst="rect">
              <a:avLst/>
            </a:prstGeom>
            <a:noFill/>
          </p:spPr>
          <p:txBody>
            <a:bodyPr wrap="square">
              <a:spAutoFit/>
            </a:bodyPr>
            <a:lstStyle/>
            <a:p>
              <a:r>
                <a:rPr lang="en-CA" sz="1000" dirty="0">
                  <a:solidFill>
                    <a:srgbClr val="0563C1"/>
                  </a:solidFill>
                  <a:effectLst/>
                  <a:latin typeface="Calibri" panose="020F0502020204030204" pitchFamily="34" charset="0"/>
                  <a:ea typeface="Calibri" panose="020F0502020204030204" pitchFamily="34" charset="0"/>
                </a:rPr>
                <a:t>Facebook.com/MVCounty</a:t>
              </a:r>
              <a:endParaRPr lang="en-CA" sz="1000" dirty="0">
                <a:effectLst/>
                <a:latin typeface="Calibri" panose="020F0502020204030204" pitchFamily="34" charset="0"/>
                <a:ea typeface="Calibri" panose="020F0502020204030204" pitchFamily="34" charset="0"/>
              </a:endParaRPr>
            </a:p>
          </p:txBody>
        </p:sp>
        <p:pic>
          <p:nvPicPr>
            <p:cNvPr id="16" name="Instragram Logo" descr="A logo of a camera&#10;&#10;Description automatically generated">
              <a:extLst>
                <a:ext uri="{FF2B5EF4-FFF2-40B4-BE49-F238E27FC236}">
                  <a16:creationId xmlns:a16="http://schemas.microsoft.com/office/drawing/2014/main" id="{3D213E0B-09AC-C428-B0FE-5720F13D5A2F}"/>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2986007" y="8250977"/>
              <a:ext cx="216349" cy="216000"/>
            </a:xfrm>
            <a:prstGeom prst="rect">
              <a:avLst/>
            </a:prstGeom>
          </p:spPr>
        </p:pic>
        <p:sp>
          <p:nvSpPr>
            <p:cNvPr id="36" name="@MVCounty Instgram Link">
              <a:extLst>
                <a:ext uri="{FF2B5EF4-FFF2-40B4-BE49-F238E27FC236}">
                  <a16:creationId xmlns:a16="http://schemas.microsoft.com/office/drawing/2014/main" id="{B87C16CB-818E-9B1E-93A6-CC05335D5C5B}"/>
                </a:ext>
              </a:extLst>
            </p:cNvPr>
            <p:cNvSpPr txBox="1">
              <a:spLocks noGrp="1" noRot="1" noMove="1" noResize="1" noEditPoints="1" noAdjustHandles="1" noChangeArrowheads="1" noChangeShapeType="1"/>
            </p:cNvSpPr>
            <p:nvPr/>
          </p:nvSpPr>
          <p:spPr>
            <a:xfrm>
              <a:off x="3236539" y="8235867"/>
              <a:ext cx="1653255" cy="246221"/>
            </a:xfrm>
            <a:prstGeom prst="rect">
              <a:avLst/>
            </a:prstGeom>
            <a:noFill/>
          </p:spPr>
          <p:txBody>
            <a:bodyPr wrap="square">
              <a:spAutoFit/>
            </a:bodyPr>
            <a:lstStyle/>
            <a:p>
              <a:r>
                <a:rPr lang="en-CA" sz="1000" dirty="0">
                  <a:solidFill>
                    <a:srgbClr val="0563C1"/>
                  </a:solidFill>
                  <a:effectLst/>
                  <a:latin typeface="Calibri" panose="020F0502020204030204" pitchFamily="34" charset="0"/>
                  <a:ea typeface="Calibri" panose="020F0502020204030204" pitchFamily="34" charset="0"/>
                </a:rPr>
                <a:t>@Mountain_View_County</a:t>
              </a:r>
              <a:endParaRPr lang="en-CA" sz="1000" dirty="0"/>
            </a:p>
          </p:txBody>
        </p:sp>
        <p:pic>
          <p:nvPicPr>
            <p:cNvPr id="18" name="Twitter Logo" descr="A blue bird with black background&#10;&#10;Description automatically generated">
              <a:extLst>
                <a:ext uri="{FF2B5EF4-FFF2-40B4-BE49-F238E27FC236}">
                  <a16:creationId xmlns:a16="http://schemas.microsoft.com/office/drawing/2014/main" id="{54243AAA-44CE-B8A9-E14C-5933A5AC20F9}"/>
                </a:ext>
              </a:extLst>
            </p:cNvPr>
            <p:cNvPicPr>
              <a:picLocks noGrp="1" noRot="1" noChangeAspec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tretch>
              <a:fillRect/>
            </a:stretch>
          </p:blipFill>
          <p:spPr>
            <a:xfrm>
              <a:off x="2986181" y="8550311"/>
              <a:ext cx="216000" cy="216000"/>
            </a:xfrm>
            <a:prstGeom prst="rect">
              <a:avLst/>
            </a:prstGeom>
          </p:spPr>
        </p:pic>
        <p:sp>
          <p:nvSpPr>
            <p:cNvPr id="32" name="@MVC Twitter Link">
              <a:extLst>
                <a:ext uri="{FF2B5EF4-FFF2-40B4-BE49-F238E27FC236}">
                  <a16:creationId xmlns:a16="http://schemas.microsoft.com/office/drawing/2014/main" id="{33561C72-07FF-A6F7-1FF8-949339799C8A}"/>
                </a:ext>
              </a:extLst>
            </p:cNvPr>
            <p:cNvSpPr txBox="1">
              <a:spLocks noGrp="1" noRot="1" noMove="1" noResize="1" noEditPoints="1" noAdjustHandles="1" noChangeArrowheads="1" noChangeShapeType="1"/>
            </p:cNvSpPr>
            <p:nvPr/>
          </p:nvSpPr>
          <p:spPr>
            <a:xfrm>
              <a:off x="3236539" y="8535201"/>
              <a:ext cx="949974" cy="246221"/>
            </a:xfrm>
            <a:prstGeom prst="rect">
              <a:avLst/>
            </a:prstGeom>
            <a:noFill/>
          </p:spPr>
          <p:txBody>
            <a:bodyPr wrap="square">
              <a:spAutoFit/>
            </a:bodyPr>
            <a:lstStyle/>
            <a:p>
              <a:r>
                <a:rPr lang="en-CA" sz="1000" dirty="0">
                  <a:solidFill>
                    <a:srgbClr val="0563C1"/>
                  </a:solidFill>
                  <a:effectLst/>
                  <a:latin typeface="Calibri" panose="020F0502020204030204" pitchFamily="34" charset="0"/>
                  <a:ea typeface="Calibri" panose="020F0502020204030204" pitchFamily="34" charset="0"/>
                </a:rPr>
                <a:t>@MVCounty</a:t>
              </a:r>
              <a:endParaRPr lang="en-CA" sz="1000" dirty="0">
                <a:effectLst/>
                <a:latin typeface="Calibri" panose="020F0502020204030204" pitchFamily="34" charset="0"/>
                <a:ea typeface="Calibri" panose="020F0502020204030204" pitchFamily="34" charset="0"/>
              </a:endParaRPr>
            </a:p>
          </p:txBody>
        </p:sp>
        <p:pic>
          <p:nvPicPr>
            <p:cNvPr id="20" name="You Tube Logo" descr="A red and white play button&#10;&#10;Description automatically generated">
              <a:extLst>
                <a:ext uri="{FF2B5EF4-FFF2-40B4-BE49-F238E27FC236}">
                  <a16:creationId xmlns:a16="http://schemas.microsoft.com/office/drawing/2014/main" id="{3A8BE3A9-4795-2FD5-0DEB-42763638DAE4}"/>
                </a:ext>
              </a:extLst>
            </p:cNvPr>
            <p:cNvPicPr>
              <a:picLocks noGrp="1" noRot="1" noChangeAspect="1" noMove="1" noResize="1" noEditPoints="1" noAdjustHandles="1" noChangeArrowheads="1" noChangeShapeType="1" noCrop="1"/>
            </p:cNvPicPr>
            <p:nvPr/>
          </p:nvPicPr>
          <p:blipFill rotWithShape="1">
            <a:blip r:embed="rId8">
              <a:extLst>
                <a:ext uri="{28A0092B-C50C-407E-A947-70E740481C1C}">
                  <a14:useLocalDpi xmlns:a14="http://schemas.microsoft.com/office/drawing/2010/main" val="0"/>
                </a:ext>
              </a:extLst>
            </a:blip>
            <a:srcRect l="28599" t="28072" r="28295" b="28039"/>
            <a:stretch/>
          </p:blipFill>
          <p:spPr>
            <a:xfrm>
              <a:off x="2952750" y="8852270"/>
              <a:ext cx="282862" cy="216000"/>
            </a:xfrm>
            <a:prstGeom prst="rect">
              <a:avLst/>
            </a:prstGeom>
          </p:spPr>
        </p:pic>
        <p:sp>
          <p:nvSpPr>
            <p:cNvPr id="44" name="@MVC349 You Tube Link">
              <a:extLst>
                <a:ext uri="{FF2B5EF4-FFF2-40B4-BE49-F238E27FC236}">
                  <a16:creationId xmlns:a16="http://schemas.microsoft.com/office/drawing/2014/main" id="{E5F7DDB1-2739-918E-B716-C6909E216EA8}"/>
                </a:ext>
              </a:extLst>
            </p:cNvPr>
            <p:cNvSpPr txBox="1">
              <a:spLocks noGrp="1" noRot="1" noMove="1" noResize="1" noEditPoints="1" noAdjustHandles="1" noChangeArrowheads="1" noChangeShapeType="1"/>
            </p:cNvSpPr>
            <p:nvPr/>
          </p:nvSpPr>
          <p:spPr>
            <a:xfrm>
              <a:off x="3236539" y="8837160"/>
              <a:ext cx="1794586" cy="246221"/>
            </a:xfrm>
            <a:prstGeom prst="rect">
              <a:avLst/>
            </a:prstGeom>
            <a:noFill/>
          </p:spPr>
          <p:txBody>
            <a:bodyPr wrap="square">
              <a:spAutoFit/>
            </a:bodyPr>
            <a:lstStyle/>
            <a:p>
              <a:r>
                <a:rPr lang="en-CA" sz="1000" dirty="0">
                  <a:solidFill>
                    <a:srgbClr val="0563C1"/>
                  </a:solidFill>
                  <a:effectLst/>
                  <a:latin typeface="Calibri" panose="020F0502020204030204" pitchFamily="34" charset="0"/>
                  <a:ea typeface="Calibri" panose="020F0502020204030204" pitchFamily="34" charset="0"/>
                </a:rPr>
                <a:t>@MountainViewCounty349</a:t>
              </a:r>
              <a:endParaRPr lang="en-CA" sz="1000" dirty="0">
                <a:effectLst/>
                <a:latin typeface="Calibri" panose="020F0502020204030204" pitchFamily="34" charset="0"/>
                <a:ea typeface="Calibri" panose="020F0502020204030204" pitchFamily="34" charset="0"/>
              </a:endParaRPr>
            </a:p>
          </p:txBody>
        </p:sp>
        <p:sp>
          <p:nvSpPr>
            <p:cNvPr id="50" name="Get Social with Us">
              <a:extLst>
                <a:ext uri="{FF2B5EF4-FFF2-40B4-BE49-F238E27FC236}">
                  <a16:creationId xmlns:a16="http://schemas.microsoft.com/office/drawing/2014/main" id="{2A4E5828-1EF2-0195-47FE-D491F2D23FEE}"/>
                </a:ext>
              </a:extLst>
            </p:cNvPr>
            <p:cNvSpPr txBox="1">
              <a:spLocks noGrp="1" noRot="1" noMove="1" noResize="1" noEditPoints="1" noAdjustHandles="1" noChangeArrowheads="1" noChangeShapeType="1"/>
            </p:cNvSpPr>
            <p:nvPr/>
          </p:nvSpPr>
          <p:spPr>
            <a:xfrm>
              <a:off x="2941073" y="7717777"/>
              <a:ext cx="2028684" cy="261610"/>
            </a:xfrm>
            <a:prstGeom prst="rect">
              <a:avLst/>
            </a:prstGeom>
            <a:noFill/>
          </p:spPr>
          <p:txBody>
            <a:bodyPr wrap="square" rtlCol="0">
              <a:spAutoFit/>
            </a:bodyPr>
            <a:lstStyle/>
            <a:p>
              <a:pPr algn="ctr"/>
              <a:r>
                <a:rPr lang="en-US" sz="1050" b="1" dirty="0">
                  <a:solidFill>
                    <a:srgbClr val="0073AE"/>
                  </a:solidFill>
                  <a:latin typeface="Arial" panose="020B0604020202020204" pitchFamily="34" charset="0"/>
                  <a:cs typeface="Arial" panose="020B0604020202020204" pitchFamily="34" charset="0"/>
                </a:rPr>
                <a:t>GET SOCIAL WITH US:</a:t>
              </a:r>
              <a:endParaRPr lang="en-CA" sz="1050" b="1" dirty="0">
                <a:solidFill>
                  <a:srgbClr val="0073AE"/>
                </a:solidFill>
                <a:latin typeface="Arial" panose="020B0604020202020204" pitchFamily="34" charset="0"/>
                <a:cs typeface="Arial" panose="020B0604020202020204" pitchFamily="34" charset="0"/>
              </a:endParaRPr>
            </a:p>
          </p:txBody>
        </p:sp>
      </p:grpSp>
      <p:grpSp>
        <p:nvGrpSpPr>
          <p:cNvPr id="67" name="Group 66">
            <a:extLst>
              <a:ext uri="{FF2B5EF4-FFF2-40B4-BE49-F238E27FC236}">
                <a16:creationId xmlns:a16="http://schemas.microsoft.com/office/drawing/2014/main" id="{F03AABD6-C70D-1DB7-6CF2-D1436416408E}"/>
              </a:ext>
            </a:extLst>
          </p:cNvPr>
          <p:cNvGrpSpPr>
            <a:grpSpLocks noChangeAspect="1"/>
          </p:cNvGrpSpPr>
          <p:nvPr/>
        </p:nvGrpSpPr>
        <p:grpSpPr>
          <a:xfrm>
            <a:off x="12949" y="2579936"/>
            <a:ext cx="4945764" cy="3053939"/>
            <a:chOff x="7128651" y="2257977"/>
            <a:chExt cx="8001000" cy="4940504"/>
          </a:xfrm>
        </p:grpSpPr>
        <p:grpSp>
          <p:nvGrpSpPr>
            <p:cNvPr id="5" name="Group 4">
              <a:extLst>
                <a:ext uri="{FF2B5EF4-FFF2-40B4-BE49-F238E27FC236}">
                  <a16:creationId xmlns:a16="http://schemas.microsoft.com/office/drawing/2014/main" id="{DD5377B2-9B0E-DA3B-DC3C-7EF7A861B06A}"/>
                </a:ext>
              </a:extLst>
            </p:cNvPr>
            <p:cNvGrpSpPr>
              <a:grpSpLocks/>
            </p:cNvGrpSpPr>
            <p:nvPr/>
          </p:nvGrpSpPr>
          <p:grpSpPr>
            <a:xfrm>
              <a:off x="7128651" y="2257977"/>
              <a:ext cx="8001000" cy="696685"/>
              <a:chOff x="762000" y="914400"/>
              <a:chExt cx="8001000" cy="696685"/>
            </a:xfrm>
          </p:grpSpPr>
          <p:grpSp>
            <p:nvGrpSpPr>
              <p:cNvPr id="6" name="Group 5">
                <a:extLst>
                  <a:ext uri="{FF2B5EF4-FFF2-40B4-BE49-F238E27FC236}">
                    <a16:creationId xmlns:a16="http://schemas.microsoft.com/office/drawing/2014/main" id="{5362FF62-CB8A-F977-3FDA-181219FD3CB1}"/>
                  </a:ext>
                </a:extLst>
              </p:cNvPr>
              <p:cNvGrpSpPr>
                <a:grpSpLocks/>
              </p:cNvGrpSpPr>
              <p:nvPr/>
            </p:nvGrpSpPr>
            <p:grpSpPr>
              <a:xfrm>
                <a:off x="762000" y="914400"/>
                <a:ext cx="8001000" cy="696685"/>
                <a:chOff x="0" y="0"/>
                <a:chExt cx="8001000" cy="696685"/>
              </a:xfrm>
            </p:grpSpPr>
            <p:sp>
              <p:nvSpPr>
                <p:cNvPr id="28" name="Trapezoid 27">
                  <a:extLst>
                    <a:ext uri="{FF2B5EF4-FFF2-40B4-BE49-F238E27FC236}">
                      <a16:creationId xmlns:a16="http://schemas.microsoft.com/office/drawing/2014/main" id="{9B25DB46-DA87-355B-EC45-451A5F6BE7A8}"/>
                    </a:ext>
                  </a:extLst>
                </p:cNvPr>
                <p:cNvSpPr>
                  <a:spLocks/>
                </p:cNvSpPr>
                <p:nvPr/>
              </p:nvSpPr>
              <p:spPr>
                <a:xfrm rot="10800000">
                  <a:off x="0" y="0"/>
                  <a:ext cx="8001000" cy="696685"/>
                </a:xfrm>
                <a:prstGeom prst="trapezoid">
                  <a:avLst>
                    <a:gd name="adj" fmla="val 82031"/>
                  </a:avLst>
                </a:prstGeom>
                <a:solidFill>
                  <a:srgbClr val="004A64"/>
                </a:solidFill>
                <a:ln w="31750">
                  <a:solidFill>
                    <a:schemeClr val="bg1"/>
                  </a:solidFill>
                </a:ln>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9" name="Trapezoid 4">
                  <a:extLst>
                    <a:ext uri="{FF2B5EF4-FFF2-40B4-BE49-F238E27FC236}">
                      <a16:creationId xmlns:a16="http://schemas.microsoft.com/office/drawing/2014/main" id="{FF7A38A2-0465-9491-B2DA-6044043164CE}"/>
                    </a:ext>
                  </a:extLst>
                </p:cNvPr>
                <p:cNvSpPr txBox="1">
                  <a:spLocks/>
                </p:cNvSpPr>
                <p:nvPr/>
              </p:nvSpPr>
              <p:spPr>
                <a:xfrm>
                  <a:off x="2864644" y="0"/>
                  <a:ext cx="2271712" cy="696685"/>
                </a:xfrm>
                <a:prstGeom prst="rect">
                  <a:avLst/>
                </a:prstGeom>
                <a:ln w="31750">
                  <a:solidFill>
                    <a:schemeClr val="bg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dirty="0"/>
                </a:p>
              </p:txBody>
            </p:sp>
          </p:grpSp>
          <p:sp>
            <p:nvSpPr>
              <p:cNvPr id="19" name="TextBox 18">
                <a:extLst>
                  <a:ext uri="{FF2B5EF4-FFF2-40B4-BE49-F238E27FC236}">
                    <a16:creationId xmlns:a16="http://schemas.microsoft.com/office/drawing/2014/main" id="{2D8D900F-750E-9895-2AAF-5F52AC081A00}"/>
                  </a:ext>
                </a:extLst>
              </p:cNvPr>
              <p:cNvSpPr txBox="1">
                <a:spLocks/>
              </p:cNvSpPr>
              <p:nvPr/>
            </p:nvSpPr>
            <p:spPr>
              <a:xfrm>
                <a:off x="1371600" y="957942"/>
                <a:ext cx="2226468" cy="609600"/>
              </a:xfrm>
              <a:prstGeom prst="rect">
                <a:avLst/>
              </a:prstGeom>
            </p:spPr>
            <p:txBody>
              <a:bodyPr vert="horz" wrap="square" lIns="0" tIns="45720" rIns="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Municipal Government Act (MGA)</a:t>
                </a:r>
                <a:endParaRPr kumimoji="0" lang="en-CA"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sp>
            <p:nvSpPr>
              <p:cNvPr id="26" name="TextBox 25">
                <a:extLst>
                  <a:ext uri="{FF2B5EF4-FFF2-40B4-BE49-F238E27FC236}">
                    <a16:creationId xmlns:a16="http://schemas.microsoft.com/office/drawing/2014/main" id="{621E2799-E2C2-7D02-C33E-9B22C6F43DC2}"/>
                  </a:ext>
                </a:extLst>
              </p:cNvPr>
              <p:cNvSpPr txBox="1">
                <a:spLocks/>
              </p:cNvSpPr>
              <p:nvPr/>
            </p:nvSpPr>
            <p:spPr>
              <a:xfrm>
                <a:off x="3649266" y="1001485"/>
                <a:ext cx="2226468" cy="609600"/>
              </a:xfrm>
              <a:prstGeom prst="rect">
                <a:avLst/>
              </a:prstGeom>
            </p:spPr>
            <p:txBody>
              <a:bodyPr vert="horz" wrap="square" lIns="0" tIns="45720" rIns="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Alberta Land Stewardship Act (ALSA)</a:t>
                </a:r>
                <a:endParaRPr kumimoji="0" lang="en-CA"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sp>
            <p:nvSpPr>
              <p:cNvPr id="27" name="TextBox 26">
                <a:extLst>
                  <a:ext uri="{FF2B5EF4-FFF2-40B4-BE49-F238E27FC236}">
                    <a16:creationId xmlns:a16="http://schemas.microsoft.com/office/drawing/2014/main" id="{4F070ED0-75A2-8A6C-5A60-8B48FC2201C6}"/>
                  </a:ext>
                </a:extLst>
              </p:cNvPr>
              <p:cNvSpPr txBox="1">
                <a:spLocks/>
              </p:cNvSpPr>
              <p:nvPr/>
            </p:nvSpPr>
            <p:spPr>
              <a:xfrm>
                <a:off x="5924153" y="957942"/>
                <a:ext cx="2226468"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Historical Resources Act</a:t>
                </a:r>
                <a:endParaRPr kumimoji="0" lang="en-CA" sz="9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grpSp>
        <p:grpSp>
          <p:nvGrpSpPr>
            <p:cNvPr id="30" name="Group 29">
              <a:extLst>
                <a:ext uri="{FF2B5EF4-FFF2-40B4-BE49-F238E27FC236}">
                  <a16:creationId xmlns:a16="http://schemas.microsoft.com/office/drawing/2014/main" id="{AA8BA709-0FDB-BC3F-0F45-D0FFB0EF2DC7}"/>
                </a:ext>
              </a:extLst>
            </p:cNvPr>
            <p:cNvGrpSpPr>
              <a:grpSpLocks/>
            </p:cNvGrpSpPr>
            <p:nvPr/>
          </p:nvGrpSpPr>
          <p:grpSpPr>
            <a:xfrm>
              <a:off x="7700151" y="2954661"/>
              <a:ext cx="6858000" cy="696685"/>
              <a:chOff x="571499" y="696685"/>
              <a:chExt cx="6858000" cy="696685"/>
            </a:xfrm>
          </p:grpSpPr>
          <p:sp>
            <p:nvSpPr>
              <p:cNvPr id="33" name="Trapezoid 32">
                <a:extLst>
                  <a:ext uri="{FF2B5EF4-FFF2-40B4-BE49-F238E27FC236}">
                    <a16:creationId xmlns:a16="http://schemas.microsoft.com/office/drawing/2014/main" id="{C9F70C30-7F27-0CEC-E305-3B3725661BA0}"/>
                  </a:ext>
                </a:extLst>
              </p:cNvPr>
              <p:cNvSpPr>
                <a:spLocks/>
              </p:cNvSpPr>
              <p:nvPr/>
            </p:nvSpPr>
            <p:spPr>
              <a:xfrm rot="10800000">
                <a:off x="571499" y="696685"/>
                <a:ext cx="6858000" cy="696685"/>
              </a:xfrm>
              <a:prstGeom prst="trapezoid">
                <a:avLst>
                  <a:gd name="adj" fmla="val 82031"/>
                </a:avLst>
              </a:prstGeom>
              <a:solidFill>
                <a:srgbClr val="0073AE"/>
              </a:solidFill>
              <a:ln w="28575">
                <a:solidFill>
                  <a:schemeClr val="bg1"/>
                </a:solidFill>
              </a:ln>
            </p:spPr>
            <p:style>
              <a:lnRef idx="2">
                <a:schemeClr val="dk1">
                  <a:shade val="80000"/>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4" name="Trapezoid 4">
                <a:extLst>
                  <a:ext uri="{FF2B5EF4-FFF2-40B4-BE49-F238E27FC236}">
                    <a16:creationId xmlns:a16="http://schemas.microsoft.com/office/drawing/2014/main" id="{10ABABC9-315F-F6D3-C15C-974430FB691E}"/>
                  </a:ext>
                </a:extLst>
              </p:cNvPr>
              <p:cNvSpPr txBox="1">
                <a:spLocks/>
              </p:cNvSpPr>
              <p:nvPr/>
            </p:nvSpPr>
            <p:spPr>
              <a:xfrm>
                <a:off x="2875954" y="696685"/>
                <a:ext cx="2249091" cy="696685"/>
              </a:xfrm>
              <a:prstGeom prst="rect">
                <a:avLst/>
              </a:prstGeom>
              <a:ln w="28575">
                <a:solidFill>
                  <a:schemeClr val="bg1"/>
                </a:solid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a:p>
            </p:txBody>
          </p:sp>
        </p:grpSp>
        <p:grpSp>
          <p:nvGrpSpPr>
            <p:cNvPr id="35" name="Group 34">
              <a:extLst>
                <a:ext uri="{FF2B5EF4-FFF2-40B4-BE49-F238E27FC236}">
                  <a16:creationId xmlns:a16="http://schemas.microsoft.com/office/drawing/2014/main" id="{D28C7F65-B310-5A61-08C7-BC3B39E6A414}"/>
                </a:ext>
              </a:extLst>
            </p:cNvPr>
            <p:cNvGrpSpPr>
              <a:grpSpLocks/>
            </p:cNvGrpSpPr>
            <p:nvPr/>
          </p:nvGrpSpPr>
          <p:grpSpPr>
            <a:xfrm>
              <a:off x="8267699" y="3670409"/>
              <a:ext cx="5715000" cy="696685"/>
              <a:chOff x="1142999" y="1393371"/>
              <a:chExt cx="5715000" cy="696685"/>
            </a:xfrm>
          </p:grpSpPr>
          <p:sp>
            <p:nvSpPr>
              <p:cNvPr id="37" name="Trapezoid 36">
                <a:extLst>
                  <a:ext uri="{FF2B5EF4-FFF2-40B4-BE49-F238E27FC236}">
                    <a16:creationId xmlns:a16="http://schemas.microsoft.com/office/drawing/2014/main" id="{965CBF38-7B8B-C1E2-322F-17F22C61BD55}"/>
                  </a:ext>
                </a:extLst>
              </p:cNvPr>
              <p:cNvSpPr>
                <a:spLocks/>
              </p:cNvSpPr>
              <p:nvPr/>
            </p:nvSpPr>
            <p:spPr>
              <a:xfrm rot="10800000">
                <a:off x="1142999" y="1393371"/>
                <a:ext cx="5715000" cy="696685"/>
              </a:xfrm>
              <a:prstGeom prst="trapezoid">
                <a:avLst>
                  <a:gd name="adj" fmla="val 82031"/>
                </a:avLst>
              </a:prstGeom>
              <a:solidFill>
                <a:srgbClr val="0073AE">
                  <a:alpha val="50000"/>
                </a:srgbClr>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39" name="Trapezoid 4">
                <a:extLst>
                  <a:ext uri="{FF2B5EF4-FFF2-40B4-BE49-F238E27FC236}">
                    <a16:creationId xmlns:a16="http://schemas.microsoft.com/office/drawing/2014/main" id="{761B52DC-AB62-CE95-529A-974A3E855CF5}"/>
                  </a:ext>
                </a:extLst>
              </p:cNvPr>
              <p:cNvSpPr txBox="1">
                <a:spLocks/>
              </p:cNvSpPr>
              <p:nvPr/>
            </p:nvSpPr>
            <p:spPr>
              <a:xfrm>
                <a:off x="2143124" y="1393371"/>
                <a:ext cx="3714750" cy="696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dirty="0"/>
              </a:p>
            </p:txBody>
          </p:sp>
        </p:grpSp>
        <p:grpSp>
          <p:nvGrpSpPr>
            <p:cNvPr id="40" name="Group 39">
              <a:extLst>
                <a:ext uri="{FF2B5EF4-FFF2-40B4-BE49-F238E27FC236}">
                  <a16:creationId xmlns:a16="http://schemas.microsoft.com/office/drawing/2014/main" id="{2DBD57C3-30BA-E82A-B2D0-9647A28BB6D3}"/>
                </a:ext>
              </a:extLst>
            </p:cNvPr>
            <p:cNvGrpSpPr>
              <a:grpSpLocks/>
            </p:cNvGrpSpPr>
            <p:nvPr/>
          </p:nvGrpSpPr>
          <p:grpSpPr>
            <a:xfrm>
              <a:off x="8851485" y="4370114"/>
              <a:ext cx="4572000" cy="696685"/>
              <a:chOff x="1714499" y="2090057"/>
              <a:chExt cx="4572000" cy="696685"/>
            </a:xfrm>
          </p:grpSpPr>
          <p:sp>
            <p:nvSpPr>
              <p:cNvPr id="41" name="Trapezoid 40">
                <a:extLst>
                  <a:ext uri="{FF2B5EF4-FFF2-40B4-BE49-F238E27FC236}">
                    <a16:creationId xmlns:a16="http://schemas.microsoft.com/office/drawing/2014/main" id="{527D07EC-15B3-5030-0529-DFF4A35C6144}"/>
                  </a:ext>
                </a:extLst>
              </p:cNvPr>
              <p:cNvSpPr>
                <a:spLocks/>
              </p:cNvSpPr>
              <p:nvPr/>
            </p:nvSpPr>
            <p:spPr>
              <a:xfrm rot="10800000">
                <a:off x="1714499" y="2090057"/>
                <a:ext cx="4572000" cy="696685"/>
              </a:xfrm>
              <a:prstGeom prst="trapezoid">
                <a:avLst>
                  <a:gd name="adj" fmla="val 82031"/>
                </a:avLst>
              </a:prstGeom>
              <a:solidFill>
                <a:srgbClr val="FECF07"/>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2" name="Trapezoid 4">
                <a:extLst>
                  <a:ext uri="{FF2B5EF4-FFF2-40B4-BE49-F238E27FC236}">
                    <a16:creationId xmlns:a16="http://schemas.microsoft.com/office/drawing/2014/main" id="{D59A485D-6578-BD14-81C7-C82969D60372}"/>
                  </a:ext>
                </a:extLst>
              </p:cNvPr>
              <p:cNvSpPr txBox="1">
                <a:spLocks/>
              </p:cNvSpPr>
              <p:nvPr/>
            </p:nvSpPr>
            <p:spPr>
              <a:xfrm>
                <a:off x="2514599" y="2090057"/>
                <a:ext cx="2971800" cy="696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a:p>
            </p:txBody>
          </p:sp>
        </p:grpSp>
        <p:grpSp>
          <p:nvGrpSpPr>
            <p:cNvPr id="43" name="Group 42">
              <a:extLst>
                <a:ext uri="{FF2B5EF4-FFF2-40B4-BE49-F238E27FC236}">
                  <a16:creationId xmlns:a16="http://schemas.microsoft.com/office/drawing/2014/main" id="{0FA6816B-CCBC-CF65-44C6-B3740F0256E5}"/>
                </a:ext>
              </a:extLst>
            </p:cNvPr>
            <p:cNvGrpSpPr>
              <a:grpSpLocks/>
            </p:cNvGrpSpPr>
            <p:nvPr/>
          </p:nvGrpSpPr>
          <p:grpSpPr>
            <a:xfrm>
              <a:off x="9979007" y="5794061"/>
              <a:ext cx="2286000" cy="696685"/>
              <a:chOff x="2857500" y="3483428"/>
              <a:chExt cx="2286000" cy="696685"/>
            </a:xfrm>
          </p:grpSpPr>
          <p:sp>
            <p:nvSpPr>
              <p:cNvPr id="45" name="Trapezoid 44">
                <a:extLst>
                  <a:ext uri="{FF2B5EF4-FFF2-40B4-BE49-F238E27FC236}">
                    <a16:creationId xmlns:a16="http://schemas.microsoft.com/office/drawing/2014/main" id="{B2BC9236-789B-8871-C44F-EC675839606F}"/>
                  </a:ext>
                </a:extLst>
              </p:cNvPr>
              <p:cNvSpPr>
                <a:spLocks/>
              </p:cNvSpPr>
              <p:nvPr/>
            </p:nvSpPr>
            <p:spPr>
              <a:xfrm rot="10800000">
                <a:off x="2857500" y="3483428"/>
                <a:ext cx="2286000" cy="696685"/>
              </a:xfrm>
              <a:prstGeom prst="trapezoid">
                <a:avLst>
                  <a:gd name="adj" fmla="val 82031"/>
                </a:avLst>
              </a:prstGeom>
              <a:solidFill>
                <a:srgbClr val="5E973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46" name="Trapezoid 4">
                <a:extLst>
                  <a:ext uri="{FF2B5EF4-FFF2-40B4-BE49-F238E27FC236}">
                    <a16:creationId xmlns:a16="http://schemas.microsoft.com/office/drawing/2014/main" id="{D09D3C25-C93A-F77D-CFAF-AEA53F055970}"/>
                  </a:ext>
                </a:extLst>
              </p:cNvPr>
              <p:cNvSpPr txBox="1">
                <a:spLocks/>
              </p:cNvSpPr>
              <p:nvPr/>
            </p:nvSpPr>
            <p:spPr>
              <a:xfrm>
                <a:off x="3257550" y="3483428"/>
                <a:ext cx="1485900" cy="696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a:p>
            </p:txBody>
          </p:sp>
        </p:grpSp>
        <p:sp>
          <p:nvSpPr>
            <p:cNvPr id="47" name="TextBox 46">
              <a:extLst>
                <a:ext uri="{FF2B5EF4-FFF2-40B4-BE49-F238E27FC236}">
                  <a16:creationId xmlns:a16="http://schemas.microsoft.com/office/drawing/2014/main" id="{31FEB926-190F-97A0-F743-F36C09026204}"/>
                </a:ext>
              </a:extLst>
            </p:cNvPr>
            <p:cNvSpPr txBox="1">
              <a:spLocks/>
            </p:cNvSpPr>
            <p:nvPr/>
          </p:nvSpPr>
          <p:spPr>
            <a:xfrm>
              <a:off x="7890651" y="3000076"/>
              <a:ext cx="2226468"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Provincial Land Use Policies</a:t>
              </a:r>
              <a:endParaRPr kumimoji="0" lang="en-CA"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sp>
          <p:nvSpPr>
            <p:cNvPr id="48" name="TextBox 47">
              <a:extLst>
                <a:ext uri="{FF2B5EF4-FFF2-40B4-BE49-F238E27FC236}">
                  <a16:creationId xmlns:a16="http://schemas.microsoft.com/office/drawing/2014/main" id="{6EBEE796-60E5-AF4B-E5C7-52BE952D012D}"/>
                </a:ext>
              </a:extLst>
            </p:cNvPr>
            <p:cNvSpPr txBox="1">
              <a:spLocks/>
            </p:cNvSpPr>
            <p:nvPr/>
          </p:nvSpPr>
          <p:spPr>
            <a:xfrm>
              <a:off x="10027229" y="3000076"/>
              <a:ext cx="2226468"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ALSA Regional Plan</a:t>
              </a:r>
              <a:endParaRPr kumimoji="0" lang="en-CA"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sp>
          <p:nvSpPr>
            <p:cNvPr id="49" name="TextBox 48">
              <a:extLst>
                <a:ext uri="{FF2B5EF4-FFF2-40B4-BE49-F238E27FC236}">
                  <a16:creationId xmlns:a16="http://schemas.microsoft.com/office/drawing/2014/main" id="{465BB540-5E93-2CEA-9E6C-28B88A2F6E4D}"/>
                </a:ext>
              </a:extLst>
            </p:cNvPr>
            <p:cNvSpPr txBox="1">
              <a:spLocks/>
            </p:cNvSpPr>
            <p:nvPr/>
          </p:nvSpPr>
          <p:spPr>
            <a:xfrm>
              <a:off x="12217219" y="3000076"/>
              <a:ext cx="2226468"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rPr>
                <a:t>Alberta Register of Historic Places</a:t>
              </a:r>
              <a:endParaRPr kumimoji="0" lang="en-CA" sz="1000" b="1" i="0" u="none" strike="noStrike" kern="1200" cap="none" spc="0" normalizeH="0" baseline="0" noProof="0" dirty="0">
                <a:ln>
                  <a:noFill/>
                </a:ln>
                <a:solidFill>
                  <a:schemeClr val="bg1"/>
                </a:solidFill>
                <a:effectLst/>
                <a:uLnTx/>
                <a:uFillTx/>
                <a:latin typeface="Arial" pitchFamily="34" charset="0"/>
                <a:ea typeface="+mj-ea"/>
                <a:cs typeface="Arial" pitchFamily="34" charset="0"/>
              </a:endParaRPr>
            </a:p>
          </p:txBody>
        </p:sp>
        <p:sp>
          <p:nvSpPr>
            <p:cNvPr id="51" name="TextBox 50">
              <a:extLst>
                <a:ext uri="{FF2B5EF4-FFF2-40B4-BE49-F238E27FC236}">
                  <a16:creationId xmlns:a16="http://schemas.microsoft.com/office/drawing/2014/main" id="{90BE5A0E-FDDD-4A33-8B04-5FCB3AD9447E}"/>
                </a:ext>
              </a:extLst>
            </p:cNvPr>
            <p:cNvSpPr txBox="1">
              <a:spLocks/>
            </p:cNvSpPr>
            <p:nvPr/>
          </p:nvSpPr>
          <p:spPr>
            <a:xfrm>
              <a:off x="8832039" y="3699505"/>
              <a:ext cx="4571999"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1000" b="1" i="0" u="none" strike="noStrike" kern="1200" cap="none" spc="0" normalizeH="0" baseline="0" noProof="0" dirty="0">
                  <a:ln>
                    <a:noFill/>
                  </a:ln>
                  <a:effectLst/>
                  <a:uLnTx/>
                  <a:uFillTx/>
                  <a:latin typeface="Arial" pitchFamily="34" charset="0"/>
                  <a:ea typeface="+mj-ea"/>
                  <a:cs typeface="Arial" pitchFamily="34" charset="0"/>
                </a:rPr>
                <a:t>Intermunicipal Development Plans (IDPs)</a:t>
              </a:r>
              <a:endParaRPr kumimoji="0" lang="en-CA" sz="1000" b="1" i="0" u="none" strike="noStrike" kern="1200" cap="none" spc="0" normalizeH="0" baseline="0" noProof="0" dirty="0">
                <a:ln>
                  <a:noFill/>
                </a:ln>
                <a:effectLst/>
                <a:uLnTx/>
                <a:uFillTx/>
                <a:latin typeface="Arial" pitchFamily="34" charset="0"/>
                <a:ea typeface="+mj-ea"/>
                <a:cs typeface="Arial" pitchFamily="34" charset="0"/>
              </a:endParaRPr>
            </a:p>
          </p:txBody>
        </p:sp>
        <p:sp>
          <p:nvSpPr>
            <p:cNvPr id="52" name="TextBox 51">
              <a:extLst>
                <a:ext uri="{FF2B5EF4-FFF2-40B4-BE49-F238E27FC236}">
                  <a16:creationId xmlns:a16="http://schemas.microsoft.com/office/drawing/2014/main" id="{11283375-4F7B-4EE0-38F5-898F6C834AA8}"/>
                </a:ext>
              </a:extLst>
            </p:cNvPr>
            <p:cNvSpPr txBox="1">
              <a:spLocks/>
            </p:cNvSpPr>
            <p:nvPr/>
          </p:nvSpPr>
          <p:spPr>
            <a:xfrm>
              <a:off x="10021870" y="5821920"/>
              <a:ext cx="2226468"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effectLst/>
                  <a:uLnTx/>
                  <a:uFillTx/>
                  <a:latin typeface="Arial" pitchFamily="34" charset="0"/>
                  <a:ea typeface="+mj-ea"/>
                  <a:cs typeface="Arial" pitchFamily="34" charset="0"/>
                </a:rPr>
                <a:t>Land Use Bylaw </a:t>
              </a:r>
            </a:p>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effectLst/>
                  <a:uLnTx/>
                  <a:uFillTx/>
                  <a:latin typeface="Arial" pitchFamily="34" charset="0"/>
                  <a:ea typeface="+mj-ea"/>
                  <a:cs typeface="Arial" pitchFamily="34" charset="0"/>
                </a:rPr>
                <a:t>(LUB)</a:t>
              </a:r>
              <a:endParaRPr kumimoji="0" lang="en-CA" sz="900" b="1" i="0" u="none" strike="noStrike" kern="1200" cap="none" spc="0" normalizeH="0" baseline="0" noProof="0" dirty="0">
                <a:ln>
                  <a:noFill/>
                </a:ln>
                <a:effectLst/>
                <a:uLnTx/>
                <a:uFillTx/>
                <a:latin typeface="Arial" pitchFamily="34" charset="0"/>
                <a:ea typeface="+mj-ea"/>
                <a:cs typeface="Arial" pitchFamily="34" charset="0"/>
              </a:endParaRPr>
            </a:p>
          </p:txBody>
        </p:sp>
        <p:sp>
          <p:nvSpPr>
            <p:cNvPr id="53" name="TextBox 52">
              <a:extLst>
                <a:ext uri="{FF2B5EF4-FFF2-40B4-BE49-F238E27FC236}">
                  <a16:creationId xmlns:a16="http://schemas.microsoft.com/office/drawing/2014/main" id="{05FE8D53-BDBE-E681-C48B-14ACE1AC70BE}"/>
                </a:ext>
              </a:extLst>
            </p:cNvPr>
            <p:cNvSpPr txBox="1">
              <a:spLocks/>
            </p:cNvSpPr>
            <p:nvPr/>
          </p:nvSpPr>
          <p:spPr>
            <a:xfrm>
              <a:off x="9414651" y="4391577"/>
              <a:ext cx="3429000"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1000" b="1" i="0" u="none" strike="noStrike" kern="1200" cap="none" spc="0" normalizeH="0" baseline="0" noProof="0" dirty="0">
                  <a:ln>
                    <a:noFill/>
                  </a:ln>
                  <a:effectLst/>
                  <a:uLnTx/>
                  <a:uFillTx/>
                  <a:latin typeface="Arial" pitchFamily="34" charset="0"/>
                  <a:ea typeface="+mj-ea"/>
                  <a:cs typeface="Arial" pitchFamily="34" charset="0"/>
                </a:rPr>
                <a:t>Municipal Development Plan (MDP)</a:t>
              </a:r>
              <a:endParaRPr kumimoji="0" lang="en-CA" sz="1000" b="1" i="0" u="none" strike="noStrike" kern="1200" cap="none" spc="0" normalizeH="0" baseline="0" noProof="0" dirty="0">
                <a:ln>
                  <a:noFill/>
                </a:ln>
                <a:effectLst/>
                <a:uLnTx/>
                <a:uFillTx/>
                <a:latin typeface="Arial" pitchFamily="34" charset="0"/>
                <a:ea typeface="+mj-ea"/>
                <a:cs typeface="Arial" pitchFamily="34" charset="0"/>
              </a:endParaRPr>
            </a:p>
          </p:txBody>
        </p:sp>
        <p:grpSp>
          <p:nvGrpSpPr>
            <p:cNvPr id="54" name="Group 53">
              <a:extLst>
                <a:ext uri="{FF2B5EF4-FFF2-40B4-BE49-F238E27FC236}">
                  <a16:creationId xmlns:a16="http://schemas.microsoft.com/office/drawing/2014/main" id="{64D7A85A-C860-AD92-D8A3-DCA014186538}"/>
                </a:ext>
              </a:extLst>
            </p:cNvPr>
            <p:cNvGrpSpPr>
              <a:grpSpLocks/>
            </p:cNvGrpSpPr>
            <p:nvPr/>
          </p:nvGrpSpPr>
          <p:grpSpPr>
            <a:xfrm>
              <a:off x="9414651" y="5081263"/>
              <a:ext cx="3429000" cy="696685"/>
              <a:chOff x="2879636" y="7167552"/>
              <a:chExt cx="3429000" cy="696685"/>
            </a:xfrm>
          </p:grpSpPr>
          <p:grpSp>
            <p:nvGrpSpPr>
              <p:cNvPr id="55" name="Group 54">
                <a:extLst>
                  <a:ext uri="{FF2B5EF4-FFF2-40B4-BE49-F238E27FC236}">
                    <a16:creationId xmlns:a16="http://schemas.microsoft.com/office/drawing/2014/main" id="{477F193E-7CDB-3A31-75CD-3F03F64E441F}"/>
                  </a:ext>
                </a:extLst>
              </p:cNvPr>
              <p:cNvGrpSpPr>
                <a:grpSpLocks/>
              </p:cNvGrpSpPr>
              <p:nvPr/>
            </p:nvGrpSpPr>
            <p:grpSpPr>
              <a:xfrm>
                <a:off x="2879636" y="7167552"/>
                <a:ext cx="3429000" cy="696685"/>
                <a:chOff x="2285999" y="2786742"/>
                <a:chExt cx="3429000" cy="696685"/>
              </a:xfrm>
            </p:grpSpPr>
            <p:sp>
              <p:nvSpPr>
                <p:cNvPr id="57" name="Trapezoid 56">
                  <a:extLst>
                    <a:ext uri="{FF2B5EF4-FFF2-40B4-BE49-F238E27FC236}">
                      <a16:creationId xmlns:a16="http://schemas.microsoft.com/office/drawing/2014/main" id="{23890D8D-BE33-BC15-03FC-3877EC25A5D6}"/>
                    </a:ext>
                  </a:extLst>
                </p:cNvPr>
                <p:cNvSpPr>
                  <a:spLocks/>
                </p:cNvSpPr>
                <p:nvPr/>
              </p:nvSpPr>
              <p:spPr>
                <a:xfrm rot="10800000">
                  <a:off x="2285999" y="2786742"/>
                  <a:ext cx="3429000" cy="696685"/>
                </a:xfrm>
                <a:prstGeom prst="trapezoid">
                  <a:avLst>
                    <a:gd name="adj" fmla="val 82031"/>
                  </a:avLst>
                </a:prstGeom>
                <a:solidFill>
                  <a:srgbClr val="FECF07">
                    <a:alpha val="50000"/>
                  </a:srgbClr>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58" name="Trapezoid 4">
                  <a:extLst>
                    <a:ext uri="{FF2B5EF4-FFF2-40B4-BE49-F238E27FC236}">
                      <a16:creationId xmlns:a16="http://schemas.microsoft.com/office/drawing/2014/main" id="{4D12CEB4-F3F6-AF7D-E1CD-B60224BBFA4B}"/>
                    </a:ext>
                  </a:extLst>
                </p:cNvPr>
                <p:cNvSpPr txBox="1">
                  <a:spLocks/>
                </p:cNvSpPr>
                <p:nvPr/>
              </p:nvSpPr>
              <p:spPr>
                <a:xfrm>
                  <a:off x="2886074" y="2786742"/>
                  <a:ext cx="2228850" cy="696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a:p>
              </p:txBody>
            </p:sp>
          </p:grpSp>
          <p:sp>
            <p:nvSpPr>
              <p:cNvPr id="56" name="Freeform: Shape 55">
                <a:extLst>
                  <a:ext uri="{FF2B5EF4-FFF2-40B4-BE49-F238E27FC236}">
                    <a16:creationId xmlns:a16="http://schemas.microsoft.com/office/drawing/2014/main" id="{2C3470F1-3DEF-C688-4FC4-6F9DD81AC5CB}"/>
                  </a:ext>
                </a:extLst>
              </p:cNvPr>
              <p:cNvSpPr>
                <a:spLocks/>
              </p:cNvSpPr>
              <p:nvPr/>
            </p:nvSpPr>
            <p:spPr>
              <a:xfrm>
                <a:off x="4568011" y="7173894"/>
                <a:ext cx="52250" cy="684000"/>
              </a:xfrm>
              <a:custGeom>
                <a:avLst/>
                <a:gdLst>
                  <a:gd name="connsiteX0" fmla="*/ 0 w 9525"/>
                  <a:gd name="connsiteY0" fmla="*/ 0 h 697706"/>
                  <a:gd name="connsiteX1" fmla="*/ 9525 w 9525"/>
                  <a:gd name="connsiteY1" fmla="*/ 697706 h 697706"/>
                  <a:gd name="connsiteX0" fmla="*/ 0 w 0"/>
                  <a:gd name="connsiteY0" fmla="*/ 0 h 10165"/>
                  <a:gd name="connsiteX1" fmla="*/ 0 w 0"/>
                  <a:gd name="connsiteY1" fmla="*/ 10165 h 10165"/>
                </a:gdLst>
                <a:ahLst/>
                <a:cxnLst>
                  <a:cxn ang="0">
                    <a:pos x="connsiteX0" y="connsiteY0"/>
                  </a:cxn>
                  <a:cxn ang="0">
                    <a:pos x="connsiteX1" y="connsiteY1"/>
                  </a:cxn>
                </a:cxnLst>
                <a:rect l="l" t="t" r="r" b="b"/>
                <a:pathLst>
                  <a:path h="10165">
                    <a:moveTo>
                      <a:pt x="0" y="0"/>
                    </a:moveTo>
                    <a:cubicBezTo>
                      <a:pt x="3333" y="3333"/>
                      <a:pt x="-3333" y="6832"/>
                      <a:pt x="0" y="10165"/>
                    </a:cubicBezTo>
                  </a:path>
                </a:pathLst>
              </a:cu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00"/>
              </a:p>
            </p:txBody>
          </p:sp>
        </p:grpSp>
        <p:sp>
          <p:nvSpPr>
            <p:cNvPr id="59" name="TextBox 58">
              <a:extLst>
                <a:ext uri="{FF2B5EF4-FFF2-40B4-BE49-F238E27FC236}">
                  <a16:creationId xmlns:a16="http://schemas.microsoft.com/office/drawing/2014/main" id="{76A480ED-96EB-BCB2-D44B-64FB53768F0F}"/>
                </a:ext>
              </a:extLst>
            </p:cNvPr>
            <p:cNvSpPr txBox="1">
              <a:spLocks/>
            </p:cNvSpPr>
            <p:nvPr/>
          </p:nvSpPr>
          <p:spPr>
            <a:xfrm>
              <a:off x="9903868" y="5127062"/>
              <a:ext cx="1210538" cy="609600"/>
            </a:xfrm>
            <a:prstGeom prst="rect">
              <a:avLst/>
            </a:prstGeom>
          </p:spPr>
          <p:txBody>
            <a:bodyPr vert="horz" wrap="square" lIns="0" tIns="45720" rIns="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effectLst/>
                  <a:uLnTx/>
                  <a:uFillTx/>
                  <a:latin typeface="Arial" pitchFamily="34" charset="0"/>
                  <a:ea typeface="+mj-ea"/>
                  <a:cs typeface="Arial" pitchFamily="34" charset="0"/>
                </a:rPr>
                <a:t>Area Structure Plans (ASPs)</a:t>
              </a:r>
              <a:endParaRPr kumimoji="0" lang="en-CA" sz="900" b="1" i="0" u="none" strike="noStrike" kern="1200" cap="none" spc="0" normalizeH="0" baseline="0" noProof="0" dirty="0">
                <a:ln>
                  <a:noFill/>
                </a:ln>
                <a:effectLst/>
                <a:uLnTx/>
                <a:uFillTx/>
                <a:latin typeface="Arial" pitchFamily="34" charset="0"/>
                <a:ea typeface="+mj-ea"/>
                <a:cs typeface="Arial" pitchFamily="34" charset="0"/>
              </a:endParaRPr>
            </a:p>
          </p:txBody>
        </p:sp>
        <p:sp>
          <p:nvSpPr>
            <p:cNvPr id="60" name="TextBox 59">
              <a:extLst>
                <a:ext uri="{FF2B5EF4-FFF2-40B4-BE49-F238E27FC236}">
                  <a16:creationId xmlns:a16="http://schemas.microsoft.com/office/drawing/2014/main" id="{3F98B676-EAC9-29A8-D27E-849B1C813A8B}"/>
                </a:ext>
              </a:extLst>
            </p:cNvPr>
            <p:cNvSpPr txBox="1">
              <a:spLocks/>
            </p:cNvSpPr>
            <p:nvPr/>
          </p:nvSpPr>
          <p:spPr>
            <a:xfrm>
              <a:off x="11089295" y="5139607"/>
              <a:ext cx="1527201" cy="609600"/>
            </a:xfrm>
            <a:prstGeom prst="rect">
              <a:avLst/>
            </a:prstGeom>
          </p:spPr>
          <p:txBody>
            <a:bodyPr vert="horz" wrap="square" lIns="0" tIns="45720" rIns="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r>
                <a:rPr kumimoji="0" lang="en-US" sz="900" b="1" i="0" u="none" strike="noStrike" kern="1200" cap="none" spc="0" normalizeH="0" baseline="0" noProof="0" dirty="0">
                  <a:ln>
                    <a:noFill/>
                  </a:ln>
                  <a:effectLst/>
                  <a:uLnTx/>
                  <a:uFillTx/>
                  <a:latin typeface="Arial" pitchFamily="34" charset="0"/>
                  <a:ea typeface="+mj-ea"/>
                  <a:cs typeface="Arial" pitchFamily="34" charset="0"/>
                </a:rPr>
                <a:t>Area Redevelopment Plans (ARPs)</a:t>
              </a:r>
              <a:endParaRPr kumimoji="0" lang="en-CA" sz="900" b="1" i="0" u="none" strike="noStrike" kern="1200" cap="none" spc="0" normalizeH="0" baseline="0" noProof="0" dirty="0">
                <a:ln>
                  <a:noFill/>
                </a:ln>
                <a:effectLst/>
                <a:uLnTx/>
                <a:uFillTx/>
                <a:latin typeface="Arial" pitchFamily="34" charset="0"/>
                <a:ea typeface="+mj-ea"/>
                <a:cs typeface="Arial" pitchFamily="34" charset="0"/>
              </a:endParaRPr>
            </a:p>
          </p:txBody>
        </p:sp>
        <p:grpSp>
          <p:nvGrpSpPr>
            <p:cNvPr id="61" name="Group 60">
              <a:extLst>
                <a:ext uri="{FF2B5EF4-FFF2-40B4-BE49-F238E27FC236}">
                  <a16:creationId xmlns:a16="http://schemas.microsoft.com/office/drawing/2014/main" id="{D6BF9670-71F7-8862-E708-3A218C99BEA8}"/>
                </a:ext>
              </a:extLst>
            </p:cNvPr>
            <p:cNvGrpSpPr>
              <a:grpSpLocks/>
            </p:cNvGrpSpPr>
            <p:nvPr/>
          </p:nvGrpSpPr>
          <p:grpSpPr>
            <a:xfrm>
              <a:off x="10541460" y="6501796"/>
              <a:ext cx="1143000" cy="696685"/>
              <a:chOff x="3429000" y="4180114"/>
              <a:chExt cx="1143000" cy="696685"/>
            </a:xfrm>
          </p:grpSpPr>
          <p:sp>
            <p:nvSpPr>
              <p:cNvPr id="62" name="Trapezoid 61">
                <a:extLst>
                  <a:ext uri="{FF2B5EF4-FFF2-40B4-BE49-F238E27FC236}">
                    <a16:creationId xmlns:a16="http://schemas.microsoft.com/office/drawing/2014/main" id="{43703526-175A-D461-8D41-DD8A0AF41BC1}"/>
                  </a:ext>
                </a:extLst>
              </p:cNvPr>
              <p:cNvSpPr>
                <a:spLocks/>
              </p:cNvSpPr>
              <p:nvPr/>
            </p:nvSpPr>
            <p:spPr>
              <a:xfrm rot="10800000">
                <a:off x="3429000" y="4180114"/>
                <a:ext cx="1143000" cy="696685"/>
              </a:xfrm>
              <a:prstGeom prst="trapezoid">
                <a:avLst>
                  <a:gd name="adj" fmla="val 82031"/>
                </a:avLst>
              </a:prstGeom>
              <a:solidFill>
                <a:srgbClr val="5E9732">
                  <a:alpha val="50000"/>
                </a:srgbClr>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63" name="Trapezoid 4">
                <a:extLst>
                  <a:ext uri="{FF2B5EF4-FFF2-40B4-BE49-F238E27FC236}">
                    <a16:creationId xmlns:a16="http://schemas.microsoft.com/office/drawing/2014/main" id="{9F1FDE61-B1CB-669D-E5AC-1C67B081A6E2}"/>
                  </a:ext>
                </a:extLst>
              </p:cNvPr>
              <p:cNvSpPr txBox="1">
                <a:spLocks/>
              </p:cNvSpPr>
              <p:nvPr/>
            </p:nvSpPr>
            <p:spPr>
              <a:xfrm>
                <a:off x="3429000" y="4180114"/>
                <a:ext cx="1143000" cy="69668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5880" tIns="55880" rIns="55880" bIns="55880" numCol="1" spcCol="1270" anchor="ctr" anchorCtr="0">
                <a:noAutofit/>
              </a:bodyPr>
              <a:lstStyle/>
              <a:p>
                <a:pPr marL="0" lvl="0" indent="0" algn="ctr" defTabSz="1955800">
                  <a:lnSpc>
                    <a:spcPct val="90000"/>
                  </a:lnSpc>
                  <a:spcBef>
                    <a:spcPct val="0"/>
                  </a:spcBef>
                  <a:spcAft>
                    <a:spcPct val="35000"/>
                  </a:spcAft>
                  <a:buNone/>
                </a:pPr>
                <a:endParaRPr lang="en-CA" sz="1000" kern="1200" dirty="0">
                  <a:solidFill>
                    <a:srgbClr val="5E9732">
                      <a:alpha val="50000"/>
                    </a:srgbClr>
                  </a:solidFill>
                </a:endParaRPr>
              </a:p>
            </p:txBody>
          </p:sp>
        </p:grpSp>
        <p:sp>
          <p:nvSpPr>
            <p:cNvPr id="64" name="TextBox 63">
              <a:extLst>
                <a:ext uri="{FF2B5EF4-FFF2-40B4-BE49-F238E27FC236}">
                  <a16:creationId xmlns:a16="http://schemas.microsoft.com/office/drawing/2014/main" id="{A5C87958-2D12-A4E8-FFBA-A180578B87AB}"/>
                </a:ext>
              </a:extLst>
            </p:cNvPr>
            <p:cNvSpPr txBox="1">
              <a:spLocks/>
            </p:cNvSpPr>
            <p:nvPr/>
          </p:nvSpPr>
          <p:spPr>
            <a:xfrm>
              <a:off x="9599557" y="6393011"/>
              <a:ext cx="3026845" cy="609600"/>
            </a:xfrm>
            <a:prstGeom prst="rect">
              <a:avLst/>
            </a:prstGeom>
          </p:spPr>
          <p:txBody>
            <a:bodyPr vert="horz" wrap="square" lIns="91440" tIns="45720" rIns="91440" bIns="45720" rtlCol="0" anchor="ctr">
              <a:noAutofit/>
            </a:bodyPr>
            <a:lstStyle/>
            <a:p>
              <a:pPr marL="0" marR="0" indent="0" algn="ctr" defTabSz="914400" rtl="0" eaLnBrk="1" fontAlgn="auto" latinLnBrk="0" hangingPunct="1">
                <a:lnSpc>
                  <a:spcPct val="100000"/>
                </a:lnSpc>
                <a:spcBef>
                  <a:spcPct val="0"/>
                </a:spcBef>
                <a:spcAft>
                  <a:spcPts val="0"/>
                </a:spcAft>
                <a:buClrTx/>
                <a:buSzTx/>
                <a:buFontTx/>
                <a:buNone/>
                <a:tabLst/>
              </a:pPr>
              <a:br>
                <a:rPr kumimoji="0" lang="en-US" sz="900" b="1" i="0" u="none" strike="noStrike" kern="1200" cap="none" spc="0" normalizeH="0" baseline="0" noProof="0" dirty="0">
                  <a:ln>
                    <a:noFill/>
                  </a:ln>
                  <a:effectLst/>
                  <a:uLnTx/>
                  <a:uFillTx/>
                  <a:latin typeface="Arial" pitchFamily="34" charset="0"/>
                  <a:ea typeface="+mj-ea"/>
                  <a:cs typeface="Arial" pitchFamily="34" charset="0"/>
                </a:rPr>
              </a:br>
              <a:r>
                <a:rPr kumimoji="0" lang="en-US" sz="900" b="1" i="0" u="none" strike="noStrike" kern="1200" cap="none" spc="0" normalizeH="0" baseline="0" noProof="0" dirty="0">
                  <a:ln>
                    <a:noFill/>
                  </a:ln>
                  <a:effectLst/>
                  <a:uLnTx/>
                  <a:uFillTx/>
                  <a:latin typeface="Arial" pitchFamily="34" charset="0"/>
                  <a:ea typeface="+mj-ea"/>
                  <a:cs typeface="Arial" pitchFamily="34" charset="0"/>
                </a:rPr>
                <a:t>Subdivision &amp; Development Regulation</a:t>
              </a:r>
              <a:endParaRPr kumimoji="0" lang="en-CA" sz="900" b="1" i="0" u="none" strike="noStrike" kern="1200" cap="none" spc="0" normalizeH="0" baseline="0" noProof="0" dirty="0">
                <a:ln>
                  <a:noFill/>
                </a:ln>
                <a:effectLst/>
                <a:uLnTx/>
                <a:uFillTx/>
                <a:latin typeface="Arial" pitchFamily="34" charset="0"/>
                <a:ea typeface="+mj-ea"/>
                <a:cs typeface="Arial" pitchFamily="34" charset="0"/>
              </a:endParaRPr>
            </a:p>
          </p:txBody>
        </p:sp>
      </p:grpSp>
      <p:sp>
        <p:nvSpPr>
          <p:cNvPr id="68" name="Text Body Left Side">
            <a:extLst>
              <a:ext uri="{FF2B5EF4-FFF2-40B4-BE49-F238E27FC236}">
                <a16:creationId xmlns:a16="http://schemas.microsoft.com/office/drawing/2014/main" id="{182DA895-242B-07AD-5E39-2FA28B1EEF42}"/>
              </a:ext>
            </a:extLst>
          </p:cNvPr>
          <p:cNvSpPr txBox="1">
            <a:spLocks/>
          </p:cNvSpPr>
          <p:nvPr/>
        </p:nvSpPr>
        <p:spPr>
          <a:xfrm>
            <a:off x="0" y="1836728"/>
            <a:ext cx="4997752" cy="400110"/>
          </a:xfrm>
          <a:prstGeom prst="rect">
            <a:avLst/>
          </a:prstGeom>
          <a:noFill/>
        </p:spPr>
        <p:txBody>
          <a:bodyPr wrap="square">
            <a:spAutoFit/>
          </a:bodyPr>
          <a:lstStyle/>
          <a:p>
            <a:pPr marR="0">
              <a:spcBef>
                <a:spcPts val="0"/>
              </a:spcBef>
              <a:spcAft>
                <a:spcPts val="400"/>
              </a:spcAft>
            </a:pPr>
            <a:r>
              <a:rPr lang="en-CA" sz="1000" b="1" kern="1400" dirty="0">
                <a:ln>
                  <a:noFill/>
                </a:ln>
                <a:solidFill>
                  <a:srgbClr val="004963"/>
                </a:solidFill>
                <a:effectLst/>
                <a:latin typeface="Arial" panose="020B0604020202020204" pitchFamily="34" charset="0"/>
                <a:cs typeface="Arial" panose="020B0604020202020204" pitchFamily="34" charset="0"/>
              </a:rPr>
              <a:t>The Municipal Government Act (Section 638) states that if conflict or inconsistency arise between statutory plans the higher statutory plan(s) prevail. </a:t>
            </a:r>
          </a:p>
        </p:txBody>
      </p:sp>
    </p:spTree>
    <p:extLst>
      <p:ext uri="{BB962C8B-B14F-4D97-AF65-F5344CB8AC3E}">
        <p14:creationId xmlns:p14="http://schemas.microsoft.com/office/powerpoint/2010/main" val="35518460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531</TotalTime>
  <Words>496</Words>
  <Application>Microsoft Office PowerPoint</Application>
  <PresentationFormat>Letter Paper (8.5x11 in)</PresentationFormat>
  <Paragraphs>81</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Franklin Gothic Book</vt:lpstr>
      <vt:lpstr>Franklin Gothic Demi</vt:lpstr>
      <vt:lpstr>Franklin Gothic Demi Cond</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Reanne Pohl</dc:creator>
  <cp:lastModifiedBy>Reanne Pohl</cp:lastModifiedBy>
  <cp:revision>31</cp:revision>
  <cp:lastPrinted>2023-06-28T21:17:21Z</cp:lastPrinted>
  <dcterms:created xsi:type="dcterms:W3CDTF">2023-06-28T18:10:49Z</dcterms:created>
  <dcterms:modified xsi:type="dcterms:W3CDTF">2023-09-12T18:31:01Z</dcterms:modified>
</cp:coreProperties>
</file>